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slideLayout" Target="../slideLayouts/slideLayout2.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slideLayout" Target="../slideLayouts/slideLayout2.xml"/><Relationship Id="rId1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2.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slideLayout" Target="../slideLayouts/slideLayout2.xml"/><Relationship Id="rId1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2.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8238744"/>
          </a:xfrm>
          <a:prstGeom prst="rect">
            <a:avLst/>
          </a:prstGeom>
        </p:spPr>
      </p:pic>
      <p:sp>
        <p:nvSpPr>
          <p:cNvPr id="4" name="Text 0"/>
          <p:cNvSpPr/>
          <p:nvPr/>
        </p:nvSpPr>
        <p:spPr>
          <a:xfrm>
            <a:off x="6647688" y="1755648"/>
            <a:ext cx="7196328" cy="1956816"/>
          </a:xfrm>
          <a:prstGeom prst="rect">
            <a:avLst/>
          </a:prstGeom>
          <a:noFill/>
          <a:ln/>
        </p:spPr>
        <p:txBody>
          <a:bodyPr wrap="square" lIns="0" tIns="0" rIns="0" bIns="0" rtlCol="0" anchor="ctr"/>
          <a:lstStyle/>
          <a:p>
            <a:pPr algn="l" indent="0" marL="0">
              <a:lnSpc>
                <a:spcPts val="7700"/>
              </a:lnSpc>
              <a:buNone/>
            </a:pPr>
            <a:r>
              <a:rPr lang="en-US" sz="6160" dirty="0">
                <a:solidFill>
                  <a:srgbClr val="B0C9E8"/>
                </a:solidFill>
                <a:latin typeface="思源黑体-思源黑体-Medium" pitchFamily="34" charset="0"/>
                <a:ea typeface="思源黑体-思源黑体-Medium" pitchFamily="34" charset="-122"/>
                <a:cs typeface="思源黑体-思源黑体-Medium" pitchFamily="34" charset="-120"/>
              </a:rPr>
              <a:t>Building Damage Assessment</a:t>
            </a:r>
            <a:endParaRPr lang="en-US" sz="6160" dirty="0"/>
          </a:p>
        </p:txBody>
      </p:sp>
      <p:sp>
        <p:nvSpPr>
          <p:cNvPr id="5" name="Text 1"/>
          <p:cNvSpPr/>
          <p:nvPr/>
        </p:nvSpPr>
        <p:spPr>
          <a:xfrm>
            <a:off x="6647688" y="3968496"/>
            <a:ext cx="7196328" cy="2267712"/>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This presentation focuses on the innovative methods and technologies utilized for assessing building damage through local drone imagery. It highlights the significant advantages of drones in enabling rapid data collection and analysis, which ultimately enhances disaster response and recovery efforts. By leveraging drone technology, we can ensure a more efficient and effective approach to assessing structural integrity in the aftermath of disasters.</a:t>
            </a:r>
            <a:endParaRPr lang="en-US" sz="17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95528" y="2002536"/>
            <a:ext cx="4123944" cy="2724912"/>
          </a:xfrm>
          <a:prstGeom prst="rect">
            <a:avLst/>
          </a:prstGeom>
        </p:spPr>
      </p:pic>
      <p:pic>
        <p:nvPicPr>
          <p:cNvPr id="4" name="Image 2" descr="preencoded.png">    </p:cNvPr>
          <p:cNvPicPr>
            <a:picLocks noChangeAspect="1"/>
          </p:cNvPicPr>
          <p:nvPr/>
        </p:nvPicPr>
        <p:blipFill>
          <a:blip r:embed="rId3"/>
          <a:stretch>
            <a:fillRect/>
          </a:stretch>
        </p:blipFill>
        <p:spPr>
          <a:xfrm>
            <a:off x="5257800" y="2002536"/>
            <a:ext cx="4123944" cy="2724912"/>
          </a:xfrm>
          <a:prstGeom prst="rect">
            <a:avLst/>
          </a:prstGeom>
        </p:spPr>
      </p:pic>
      <p:pic>
        <p:nvPicPr>
          <p:cNvPr id="5" name="Image 3" descr="preencoded.png">    </p:cNvPr>
          <p:cNvPicPr>
            <a:picLocks noChangeAspect="1"/>
          </p:cNvPicPr>
          <p:nvPr/>
        </p:nvPicPr>
        <p:blipFill>
          <a:blip r:embed="rId4"/>
          <a:stretch>
            <a:fillRect/>
          </a:stretch>
        </p:blipFill>
        <p:spPr>
          <a:xfrm>
            <a:off x="9720072" y="2002536"/>
            <a:ext cx="4123944" cy="2724912"/>
          </a:xfrm>
          <a:prstGeom prst="rect">
            <a:avLst/>
          </a:prstGeom>
        </p:spPr>
      </p:pic>
      <p:sp>
        <p:nvSpPr>
          <p:cNvPr id="6" name="Text 0"/>
          <p:cNvSpPr/>
          <p:nvPr/>
        </p:nvSpPr>
        <p:spPr>
          <a:xfrm>
            <a:off x="795528" y="1033272"/>
            <a:ext cx="13048488" cy="713232"/>
          </a:xfrm>
          <a:prstGeom prst="rect">
            <a:avLst/>
          </a:prstGeom>
          <a:noFill/>
          <a:ln/>
        </p:spPr>
        <p:txBody>
          <a:bodyPr wrap="none" lIns="0" tIns="0" rIns="0" bIns="0" rtlCol="0" anchor="ctr"/>
          <a:lstStyle/>
          <a:p>
            <a:pPr algn="l" indent="0" marL="0">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Introduction to Drone Imagery</a:t>
            </a:r>
            <a:endParaRPr lang="en-US" sz="4460" dirty="0"/>
          </a:p>
        </p:txBody>
      </p:sp>
      <p:sp>
        <p:nvSpPr>
          <p:cNvPr id="7" name="Text 1"/>
          <p:cNvSpPr/>
          <p:nvPr/>
        </p:nvSpPr>
        <p:spPr>
          <a:xfrm>
            <a:off x="795528" y="4946904"/>
            <a:ext cx="4123944"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Definition and Purpose</a:t>
            </a:r>
            <a:endParaRPr lang="en-US" sz="2230" dirty="0"/>
          </a:p>
        </p:txBody>
      </p:sp>
      <p:sp>
        <p:nvSpPr>
          <p:cNvPr id="8" name="Text 2"/>
          <p:cNvSpPr/>
          <p:nvPr/>
        </p:nvSpPr>
        <p:spPr>
          <a:xfrm>
            <a:off x="795528" y="5504688"/>
            <a:ext cx="4123944" cy="1700784"/>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Drone imagery refers to aerial photographs captured by unmanned aerial vehicles (UAVs). This technology enables a bird's-eye view of buildings, making it essential for damage assessment post-disasters.</a:t>
            </a:r>
            <a:endParaRPr lang="en-US" sz="1780" dirty="0"/>
          </a:p>
        </p:txBody>
      </p:sp>
      <p:sp>
        <p:nvSpPr>
          <p:cNvPr id="9" name="Text 3"/>
          <p:cNvSpPr/>
          <p:nvPr/>
        </p:nvSpPr>
        <p:spPr>
          <a:xfrm>
            <a:off x="5257800" y="4946904"/>
            <a:ext cx="4123944"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Advantages of Drones</a:t>
            </a:r>
            <a:endParaRPr lang="en-US" sz="2230" dirty="0"/>
          </a:p>
        </p:txBody>
      </p:sp>
      <p:sp>
        <p:nvSpPr>
          <p:cNvPr id="10" name="Text 4"/>
          <p:cNvSpPr/>
          <p:nvPr/>
        </p:nvSpPr>
        <p:spPr>
          <a:xfrm>
            <a:off x="5257800" y="5504688"/>
            <a:ext cx="4123944" cy="1700784"/>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Drones can access hard-to-reach areas, gather high-resolution imagery quickly, and reduce the risks to human life during assessments, especially in hazardous environments.</a:t>
            </a:r>
            <a:endParaRPr lang="en-US" sz="1780" dirty="0"/>
          </a:p>
        </p:txBody>
      </p:sp>
      <p:sp>
        <p:nvSpPr>
          <p:cNvPr id="11" name="Text 5"/>
          <p:cNvSpPr/>
          <p:nvPr/>
        </p:nvSpPr>
        <p:spPr>
          <a:xfrm>
            <a:off x="9720072" y="4946904"/>
            <a:ext cx="4123944"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Applications</a:t>
            </a:r>
            <a:endParaRPr lang="en-US" sz="2230" dirty="0"/>
          </a:p>
        </p:txBody>
      </p:sp>
      <p:sp>
        <p:nvSpPr>
          <p:cNvPr id="12" name="Text 6"/>
          <p:cNvSpPr/>
          <p:nvPr/>
        </p:nvSpPr>
        <p:spPr>
          <a:xfrm>
            <a:off x="9720072" y="5504688"/>
            <a:ext cx="4123944" cy="1417320"/>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Apart from damage assessment, drones are used in mapping, urban planning, and environmental monitoring, showcasing their versatility in various fields.</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4754880" y="2039112"/>
            <a:ext cx="5138928" cy="5138928"/>
          </a:xfrm>
          <a:prstGeom prst="rect">
            <a:avLst/>
          </a:prstGeom>
        </p:spPr>
      </p:pic>
      <p:pic>
        <p:nvPicPr>
          <p:cNvPr id="4" name="Image 2" descr="preencoded.png">    </p:cNvPr>
          <p:cNvPicPr>
            <a:picLocks noChangeAspect="1"/>
          </p:cNvPicPr>
          <p:nvPr/>
        </p:nvPicPr>
        <p:blipFill>
          <a:blip r:embed="rId3"/>
          <a:stretch>
            <a:fillRect/>
          </a:stretch>
        </p:blipFill>
        <p:spPr>
          <a:xfrm>
            <a:off x="4754880" y="2039112"/>
            <a:ext cx="5138928" cy="5138928"/>
          </a:xfrm>
          <a:prstGeom prst="rect">
            <a:avLst/>
          </a:prstGeom>
        </p:spPr>
      </p:pic>
      <p:pic>
        <p:nvPicPr>
          <p:cNvPr id="5" name="Image 3" descr="preencoded.png">    </p:cNvPr>
          <p:cNvPicPr>
            <a:picLocks noChangeAspect="1"/>
          </p:cNvPicPr>
          <p:nvPr/>
        </p:nvPicPr>
        <p:blipFill>
          <a:blip r:embed="rId4"/>
          <a:stretch>
            <a:fillRect/>
          </a:stretch>
        </p:blipFill>
        <p:spPr>
          <a:xfrm>
            <a:off x="4754880" y="2039112"/>
            <a:ext cx="5138928" cy="5138928"/>
          </a:xfrm>
          <a:prstGeom prst="rect">
            <a:avLst/>
          </a:prstGeom>
        </p:spPr>
      </p:pic>
      <p:sp>
        <p:nvSpPr>
          <p:cNvPr id="6" name="Text 0"/>
          <p:cNvSpPr/>
          <p:nvPr/>
        </p:nvSpPr>
        <p:spPr>
          <a:xfrm>
            <a:off x="795528" y="1069848"/>
            <a:ext cx="13048488" cy="713232"/>
          </a:xfrm>
          <a:prstGeom prst="rect">
            <a:avLst/>
          </a:prstGeom>
          <a:noFill/>
          <a:ln/>
        </p:spPr>
        <p:txBody>
          <a:bodyPr wrap="none" lIns="0" tIns="0" rIns="0" bIns="0" rtlCol="0" anchor="ctr"/>
          <a:lstStyle/>
          <a:p>
            <a:pPr algn="l" indent="0" marL="0">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Damage Assessment Techniques</a:t>
            </a:r>
            <a:endParaRPr lang="en-US" sz="4460" dirty="0"/>
          </a:p>
        </p:txBody>
      </p:sp>
      <p:sp>
        <p:nvSpPr>
          <p:cNvPr id="7" name="Text 1"/>
          <p:cNvSpPr/>
          <p:nvPr/>
        </p:nvSpPr>
        <p:spPr>
          <a:xfrm>
            <a:off x="914400" y="3593592"/>
            <a:ext cx="3054096" cy="356616"/>
          </a:xfrm>
          <a:prstGeom prst="rect">
            <a:avLst/>
          </a:prstGeom>
          <a:noFill/>
          <a:ln/>
        </p:spPr>
        <p:txBody>
          <a:bodyPr wrap="none" lIns="0" tIns="0" rIns="0" bIns="0" rtlCol="0" anchor="ctr"/>
          <a:lstStyle/>
          <a:p>
            <a:pPr algn="r"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Visual Inspection</a:t>
            </a:r>
            <a:endParaRPr lang="en-US" sz="2230" dirty="0"/>
          </a:p>
        </p:txBody>
      </p:sp>
      <p:sp>
        <p:nvSpPr>
          <p:cNvPr id="8" name="Text 2"/>
          <p:cNvSpPr/>
          <p:nvPr/>
        </p:nvSpPr>
        <p:spPr>
          <a:xfrm>
            <a:off x="914400" y="4197096"/>
            <a:ext cx="3054096" cy="1417320"/>
          </a:xfrm>
          <a:prstGeom prst="rect">
            <a:avLst/>
          </a:prstGeom>
          <a:noFill/>
          <a:ln/>
        </p:spPr>
        <p:txBody>
          <a:bodyPr wrap="square" lIns="0" tIns="0" rIns="0" bIns="0" rtlCol="0" anchor="ctr"/>
          <a:lstStyle/>
          <a:p>
            <a:pPr algn="r"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Using high-resolution images, inspectors can identify structural damages such as cracks or collapsed areas.</a:t>
            </a:r>
            <a:endParaRPr lang="en-US" sz="1780" dirty="0"/>
          </a:p>
        </p:txBody>
      </p:sp>
      <p:sp>
        <p:nvSpPr>
          <p:cNvPr id="9" name="Text 3"/>
          <p:cNvSpPr/>
          <p:nvPr/>
        </p:nvSpPr>
        <p:spPr>
          <a:xfrm>
            <a:off x="5440680" y="4398264"/>
            <a:ext cx="164592" cy="411480"/>
          </a:xfrm>
          <a:prstGeom prst="rect">
            <a:avLst/>
          </a:prstGeom>
          <a:noFill/>
          <a:ln/>
        </p:spPr>
        <p:txBody>
          <a:bodyPr wrap="none" lIns="0" tIns="0" rIns="0" bIns="0" rtlCol="0" anchor="ctr"/>
          <a:lstStyle/>
          <a:p>
            <a:pPr algn="l" indent="0" marL="0">
              <a:lnSpc>
                <a:spcPts val="2670"/>
              </a:lnSpc>
              <a:buNone/>
            </a:pPr>
            <a:r>
              <a:rPr lang="en-US" sz="223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8138160" y="2843784"/>
            <a:ext cx="164592" cy="411480"/>
          </a:xfrm>
          <a:prstGeom prst="rect">
            <a:avLst/>
          </a:prstGeom>
          <a:noFill/>
          <a:ln/>
        </p:spPr>
        <p:txBody>
          <a:bodyPr wrap="none" lIns="0" tIns="0" rIns="0" bIns="0" rtlCol="0" anchor="ctr"/>
          <a:lstStyle/>
          <a:p>
            <a:pPr algn="l" indent="0" marL="0">
              <a:lnSpc>
                <a:spcPts val="2670"/>
              </a:lnSpc>
              <a:buNone/>
            </a:pPr>
            <a:r>
              <a:rPr lang="en-US" sz="223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8138160" y="5961888"/>
            <a:ext cx="164592" cy="411480"/>
          </a:xfrm>
          <a:prstGeom prst="rect">
            <a:avLst/>
          </a:prstGeom>
          <a:noFill/>
          <a:ln/>
        </p:spPr>
        <p:txBody>
          <a:bodyPr wrap="none" lIns="0" tIns="0" rIns="0" bIns="0" rtlCol="0" anchor="ctr"/>
          <a:lstStyle/>
          <a:p>
            <a:pPr algn="l" indent="0" marL="0">
              <a:lnSpc>
                <a:spcPts val="2670"/>
              </a:lnSpc>
              <a:buNone/>
            </a:pPr>
            <a:r>
              <a:rPr lang="en-US" sz="223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2359152"/>
            <a:ext cx="3502152"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Thermal Imaging</a:t>
            </a:r>
            <a:endParaRPr lang="en-US" sz="2230" dirty="0"/>
          </a:p>
        </p:txBody>
      </p:sp>
      <p:sp>
        <p:nvSpPr>
          <p:cNvPr id="13" name="Text 7"/>
          <p:cNvSpPr/>
          <p:nvPr/>
        </p:nvSpPr>
        <p:spPr>
          <a:xfrm>
            <a:off x="10222992" y="2971800"/>
            <a:ext cx="3502152" cy="1133856"/>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Equipped with thermal cameras, drones can detect heat anomalies, indicating issues like water leaks or electrical failures.</a:t>
            </a:r>
            <a:endParaRPr lang="en-US" sz="1780" dirty="0"/>
          </a:p>
        </p:txBody>
      </p:sp>
      <p:sp>
        <p:nvSpPr>
          <p:cNvPr id="14" name="Text 8"/>
          <p:cNvSpPr/>
          <p:nvPr/>
        </p:nvSpPr>
        <p:spPr>
          <a:xfrm>
            <a:off x="10222992" y="5102352"/>
            <a:ext cx="3502152"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LiDAR Technology</a:t>
            </a:r>
            <a:endParaRPr lang="en-US" sz="2230" dirty="0"/>
          </a:p>
        </p:txBody>
      </p:sp>
      <p:sp>
        <p:nvSpPr>
          <p:cNvPr id="15" name="Text 9"/>
          <p:cNvSpPr/>
          <p:nvPr/>
        </p:nvSpPr>
        <p:spPr>
          <a:xfrm>
            <a:off x="10222992" y="5705856"/>
            <a:ext cx="3502152" cy="1133856"/>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LiDAR allows for precise 3D modeling of buildings, helping to quantify the extent of damage.</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pic>
        <p:nvPicPr>
          <p:cNvPr id="4" name="Image 2" descr="preencoded.png">    </p:cNvPr>
          <p:cNvPicPr>
            <a:picLocks noChangeAspect="1"/>
          </p:cNvPicPr>
          <p:nvPr/>
        </p:nvPicPr>
        <p:blipFill>
          <a:blip r:embed="rId3"/>
          <a:stretch>
            <a:fillRect/>
          </a:stretch>
        </p:blipFill>
        <p:spPr>
          <a:xfrm>
            <a:off x="786384" y="1746504"/>
            <a:ext cx="8101584" cy="1737360"/>
          </a:xfrm>
          <a:prstGeom prst="rect">
            <a:avLst/>
          </a:prstGeom>
        </p:spPr>
      </p:pic>
      <p:pic>
        <p:nvPicPr>
          <p:cNvPr id="5" name="Image 3" descr="preencoded.png">    </p:cNvPr>
          <p:cNvPicPr>
            <a:picLocks noChangeAspect="1"/>
          </p:cNvPicPr>
          <p:nvPr/>
        </p:nvPicPr>
        <p:blipFill>
          <a:blip r:embed="rId4"/>
          <a:stretch>
            <a:fillRect/>
          </a:stretch>
        </p:blipFill>
        <p:spPr>
          <a:xfrm>
            <a:off x="786384" y="3611880"/>
            <a:ext cx="8101584" cy="1737360"/>
          </a:xfrm>
          <a:prstGeom prst="rect">
            <a:avLst/>
          </a:prstGeom>
        </p:spPr>
      </p:pic>
      <p:pic>
        <p:nvPicPr>
          <p:cNvPr id="6" name="Image 4" descr="preencoded.png">    </p:cNvPr>
          <p:cNvPicPr>
            <a:picLocks noChangeAspect="1"/>
          </p:cNvPicPr>
          <p:nvPr/>
        </p:nvPicPr>
        <p:blipFill>
          <a:blip r:embed="rId5"/>
          <a:stretch>
            <a:fillRect/>
          </a:stretch>
        </p:blipFill>
        <p:spPr>
          <a:xfrm>
            <a:off x="786384" y="5486400"/>
            <a:ext cx="8101584" cy="1737360"/>
          </a:xfrm>
          <a:prstGeom prst="rect">
            <a:avLst/>
          </a:prstGeom>
        </p:spPr>
      </p:pic>
      <p:pic>
        <p:nvPicPr>
          <p:cNvPr id="7" name="Image 5" descr="preencoded.png">    </p:cNvPr>
          <p:cNvPicPr>
            <a:picLocks noChangeAspect="1"/>
          </p:cNvPicPr>
          <p:nvPr/>
        </p:nvPicPr>
        <p:blipFill>
          <a:blip r:embed="rId6"/>
          <a:stretch>
            <a:fillRect/>
          </a:stretch>
        </p:blipFill>
        <p:spPr>
          <a:xfrm>
            <a:off x="813816" y="2258568"/>
            <a:ext cx="8046720" cy="1188720"/>
          </a:xfrm>
          <a:prstGeom prst="rect">
            <a:avLst/>
          </a:prstGeom>
        </p:spPr>
      </p:pic>
      <p:pic>
        <p:nvPicPr>
          <p:cNvPr id="8" name="Image 6" descr="preencoded.png">    </p:cNvPr>
          <p:cNvPicPr>
            <a:picLocks noChangeAspect="1"/>
          </p:cNvPicPr>
          <p:nvPr/>
        </p:nvPicPr>
        <p:blipFill>
          <a:blip r:embed="rId7"/>
          <a:stretch>
            <a:fillRect/>
          </a:stretch>
        </p:blipFill>
        <p:spPr>
          <a:xfrm>
            <a:off x="813816" y="4133088"/>
            <a:ext cx="8046720" cy="1188720"/>
          </a:xfrm>
          <a:prstGeom prst="rect">
            <a:avLst/>
          </a:prstGeom>
        </p:spPr>
      </p:pic>
      <p:pic>
        <p:nvPicPr>
          <p:cNvPr id="9" name="Image 7" descr="preencoded.png">    </p:cNvPr>
          <p:cNvPicPr>
            <a:picLocks noChangeAspect="1"/>
          </p:cNvPicPr>
          <p:nvPr/>
        </p:nvPicPr>
        <p:blipFill>
          <a:blip r:embed="rId8"/>
          <a:stretch>
            <a:fillRect/>
          </a:stretch>
        </p:blipFill>
        <p:spPr>
          <a:xfrm>
            <a:off x="813816" y="6007608"/>
            <a:ext cx="8046720" cy="1188720"/>
          </a:xfrm>
          <a:prstGeom prst="rect">
            <a:avLst/>
          </a:prstGeom>
        </p:spPr>
      </p:pic>
      <p:pic>
        <p:nvPicPr>
          <p:cNvPr id="10" name="Image 8" descr="preencoded.png">    </p:cNvPr>
          <p:cNvPicPr>
            <a:picLocks noChangeAspect="1"/>
          </p:cNvPicPr>
          <p:nvPr/>
        </p:nvPicPr>
        <p:blipFill>
          <a:blip r:embed="rId9"/>
          <a:stretch>
            <a:fillRect/>
          </a:stretch>
        </p:blipFill>
        <p:spPr>
          <a:xfrm>
            <a:off x="804672" y="1746504"/>
            <a:ext cx="8065008" cy="512064"/>
          </a:xfrm>
          <a:prstGeom prst="rect">
            <a:avLst/>
          </a:prstGeom>
        </p:spPr>
      </p:pic>
      <p:pic>
        <p:nvPicPr>
          <p:cNvPr id="11" name="Image 9" descr="preencoded.png">    </p:cNvPr>
          <p:cNvPicPr>
            <a:picLocks noChangeAspect="1"/>
          </p:cNvPicPr>
          <p:nvPr/>
        </p:nvPicPr>
        <p:blipFill>
          <a:blip r:embed="rId10"/>
          <a:stretch>
            <a:fillRect/>
          </a:stretch>
        </p:blipFill>
        <p:spPr>
          <a:xfrm>
            <a:off x="804672" y="3621024"/>
            <a:ext cx="8065008" cy="512064"/>
          </a:xfrm>
          <a:prstGeom prst="rect">
            <a:avLst/>
          </a:prstGeom>
        </p:spPr>
      </p:pic>
      <p:pic>
        <p:nvPicPr>
          <p:cNvPr id="12" name="Image 10" descr="preencoded.png">    </p:cNvPr>
          <p:cNvPicPr>
            <a:picLocks noChangeAspect="1"/>
          </p:cNvPicPr>
          <p:nvPr/>
        </p:nvPicPr>
        <p:blipFill>
          <a:blip r:embed="rId11"/>
          <a:stretch>
            <a:fillRect/>
          </a:stretch>
        </p:blipFill>
        <p:spPr>
          <a:xfrm>
            <a:off x="804672" y="5495544"/>
            <a:ext cx="8065008" cy="512064"/>
          </a:xfrm>
          <a:prstGeom prst="rect">
            <a:avLst/>
          </a:prstGeom>
        </p:spPr>
      </p:pic>
      <p:sp>
        <p:nvSpPr>
          <p:cNvPr id="13" name="Text 0"/>
          <p:cNvSpPr/>
          <p:nvPr/>
        </p:nvSpPr>
        <p:spPr>
          <a:xfrm>
            <a:off x="795528" y="1033272"/>
            <a:ext cx="8074152" cy="539496"/>
          </a:xfrm>
          <a:prstGeom prst="rect">
            <a:avLst/>
          </a:prstGeom>
          <a:noFill/>
          <a:ln/>
        </p:spPr>
        <p:txBody>
          <a:bodyPr wrap="none" lIns="0" tIns="0" rIns="0" bIns="0" rtlCol="0" anchor="ctr"/>
          <a:lstStyle/>
          <a:p>
            <a:pPr algn="l" indent="0" marL="0">
              <a:lnSpc>
                <a:spcPts val="4180"/>
              </a:lnSpc>
              <a:buNone/>
            </a:pPr>
            <a:r>
              <a:rPr lang="en-US" sz="3340" dirty="0">
                <a:solidFill>
                  <a:srgbClr val="B0C9E8"/>
                </a:solidFill>
                <a:latin typeface="思源黑体-思源黑体-Medium" pitchFamily="34" charset="0"/>
                <a:ea typeface="思源黑体-思源黑体-Medium" pitchFamily="34" charset="-122"/>
                <a:cs typeface="思源黑体-思源黑体-Medium" pitchFamily="34" charset="-120"/>
              </a:rPr>
              <a:t>Data Analysis and Processing</a:t>
            </a:r>
            <a:endParaRPr lang="en-US" sz="3340" dirty="0"/>
          </a:p>
        </p:txBody>
      </p:sp>
      <p:sp>
        <p:nvSpPr>
          <p:cNvPr id="14" name="Text 1"/>
          <p:cNvSpPr/>
          <p:nvPr/>
        </p:nvSpPr>
        <p:spPr>
          <a:xfrm>
            <a:off x="987552" y="2432304"/>
            <a:ext cx="7699248" cy="274320"/>
          </a:xfrm>
          <a:prstGeom prst="rect">
            <a:avLst/>
          </a:prstGeom>
          <a:noFill/>
          <a:ln/>
        </p:spPr>
        <p:txBody>
          <a:bodyPr wrap="none" lIns="0" tIns="0" rIns="0" bIns="0" rtlCol="0" anchor="ctr"/>
          <a:lstStyle/>
          <a:p>
            <a:pPr algn="l" indent="0" marL="0">
              <a:lnSpc>
                <a:spcPts val="2090"/>
              </a:lnSpc>
              <a:buNone/>
            </a:pPr>
            <a:r>
              <a:rPr lang="en-US" sz="1670" dirty="0">
                <a:solidFill>
                  <a:srgbClr val="999999"/>
                </a:solidFill>
                <a:latin typeface="思源黑体-思源黑体-Medium" pitchFamily="34" charset="0"/>
                <a:ea typeface="思源黑体-思源黑体-Medium" pitchFamily="34" charset="-122"/>
                <a:cs typeface="思源黑体-思源黑体-Medium" pitchFamily="34" charset="-120"/>
              </a:rPr>
              <a:t>Image Processing Software</a:t>
            </a:r>
            <a:endParaRPr lang="en-US" sz="1670" dirty="0"/>
          </a:p>
        </p:txBody>
      </p:sp>
      <p:sp>
        <p:nvSpPr>
          <p:cNvPr id="15" name="Text 2"/>
          <p:cNvSpPr/>
          <p:nvPr/>
        </p:nvSpPr>
        <p:spPr>
          <a:xfrm>
            <a:off x="987552" y="2852928"/>
            <a:ext cx="7699248" cy="429768"/>
          </a:xfrm>
          <a:prstGeom prst="rect">
            <a:avLst/>
          </a:prstGeom>
          <a:noFill/>
          <a:ln/>
        </p:spPr>
        <p:txBody>
          <a:bodyPr wrap="square" lIns="0" tIns="0" rIns="0" bIns="0" rtlCol="0" anchor="ctr"/>
          <a:lstStyle/>
          <a:p>
            <a:pPr algn="l" indent="0" marL="0">
              <a:lnSpc>
                <a:spcPts val="1670"/>
              </a:lnSpc>
              <a:buNone/>
            </a:pPr>
            <a:r>
              <a:rPr lang="en-US" sz="1330" dirty="0">
                <a:solidFill>
                  <a:srgbClr val="999999"/>
                </a:solidFill>
                <a:latin typeface="思源黑体-思源黑体-Medium" pitchFamily="34" charset="0"/>
                <a:ea typeface="思源黑体-思源黑体-Medium" pitchFamily="34" charset="-122"/>
                <a:cs typeface="思源黑体-思源黑体-Medium" pitchFamily="34" charset="-120"/>
              </a:rPr>
              <a:t>Advanced software algorithms analyze drone-captured imagery, extracting valuable data about structural integrity and identifying patterns indicative of damage.</a:t>
            </a:r>
            <a:endParaRPr lang="en-US" sz="1330" dirty="0"/>
          </a:p>
        </p:txBody>
      </p:sp>
      <p:sp>
        <p:nvSpPr>
          <p:cNvPr id="16" name="Text 3"/>
          <p:cNvSpPr/>
          <p:nvPr/>
        </p:nvSpPr>
        <p:spPr>
          <a:xfrm>
            <a:off x="987552" y="4306824"/>
            <a:ext cx="7699248" cy="274320"/>
          </a:xfrm>
          <a:prstGeom prst="rect">
            <a:avLst/>
          </a:prstGeom>
          <a:noFill/>
          <a:ln/>
        </p:spPr>
        <p:txBody>
          <a:bodyPr wrap="none" lIns="0" tIns="0" rIns="0" bIns="0" rtlCol="0" anchor="ctr"/>
          <a:lstStyle/>
          <a:p>
            <a:pPr algn="l" indent="0" marL="0">
              <a:lnSpc>
                <a:spcPts val="2090"/>
              </a:lnSpc>
              <a:buNone/>
            </a:pPr>
            <a:r>
              <a:rPr lang="en-US" sz="1670" dirty="0">
                <a:solidFill>
                  <a:srgbClr val="999999"/>
                </a:solidFill>
                <a:latin typeface="思源黑体-思源黑体-Medium" pitchFamily="34" charset="0"/>
                <a:ea typeface="思源黑体-思源黑体-Medium" pitchFamily="34" charset="-122"/>
                <a:cs typeface="思源黑体-思源黑体-Medium" pitchFamily="34" charset="-120"/>
              </a:rPr>
              <a:t>Machine Learning Applications</a:t>
            </a:r>
            <a:endParaRPr lang="en-US" sz="1670" dirty="0"/>
          </a:p>
        </p:txBody>
      </p:sp>
      <p:sp>
        <p:nvSpPr>
          <p:cNvPr id="17" name="Text 4"/>
          <p:cNvSpPr/>
          <p:nvPr/>
        </p:nvSpPr>
        <p:spPr>
          <a:xfrm>
            <a:off x="987552" y="4727448"/>
            <a:ext cx="7699248" cy="429768"/>
          </a:xfrm>
          <a:prstGeom prst="rect">
            <a:avLst/>
          </a:prstGeom>
          <a:noFill/>
          <a:ln/>
        </p:spPr>
        <p:txBody>
          <a:bodyPr wrap="square" lIns="0" tIns="0" rIns="0" bIns="0" rtlCol="0" anchor="ctr"/>
          <a:lstStyle/>
          <a:p>
            <a:pPr algn="l" indent="0" marL="0">
              <a:lnSpc>
                <a:spcPts val="1670"/>
              </a:lnSpc>
              <a:buNone/>
            </a:pPr>
            <a:r>
              <a:rPr lang="en-US" sz="1330" dirty="0">
                <a:solidFill>
                  <a:srgbClr val="999999"/>
                </a:solidFill>
                <a:latin typeface="思源黑体-思源黑体-Medium" pitchFamily="34" charset="0"/>
                <a:ea typeface="思源黑体-思源黑体-Medium" pitchFamily="34" charset="-122"/>
                <a:cs typeface="思源黑体-思源黑体-Medium" pitchFamily="34" charset="-120"/>
              </a:rPr>
              <a:t>AI algorithms can be trained to automatically identify damages in images, enhancing the speed and accuracy of assessments compared to traditional methods.</a:t>
            </a:r>
            <a:endParaRPr lang="en-US" sz="1330" dirty="0"/>
          </a:p>
        </p:txBody>
      </p:sp>
      <p:sp>
        <p:nvSpPr>
          <p:cNvPr id="18" name="Text 5"/>
          <p:cNvSpPr/>
          <p:nvPr/>
        </p:nvSpPr>
        <p:spPr>
          <a:xfrm>
            <a:off x="4764024" y="1819656"/>
            <a:ext cx="146304" cy="374904"/>
          </a:xfrm>
          <a:prstGeom prst="rect">
            <a:avLst/>
          </a:prstGeom>
          <a:noFill/>
          <a:ln/>
        </p:spPr>
        <p:txBody>
          <a:bodyPr wrap="none" lIns="0" tIns="0" rIns="0" bIns="0" rtlCol="0" anchor="ctr"/>
          <a:lstStyle/>
          <a:p>
            <a:pPr algn="l" indent="0" marL="0">
              <a:lnSpc>
                <a:spcPts val="2410"/>
              </a:lnSpc>
              <a:buNone/>
            </a:pPr>
            <a:r>
              <a:rPr lang="en-US" sz="200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000" dirty="0"/>
          </a:p>
        </p:txBody>
      </p:sp>
      <p:sp>
        <p:nvSpPr>
          <p:cNvPr id="19" name="Text 6"/>
          <p:cNvSpPr/>
          <p:nvPr/>
        </p:nvSpPr>
        <p:spPr>
          <a:xfrm>
            <a:off x="4764024" y="3694176"/>
            <a:ext cx="146304" cy="374904"/>
          </a:xfrm>
          <a:prstGeom prst="rect">
            <a:avLst/>
          </a:prstGeom>
          <a:noFill/>
          <a:ln/>
        </p:spPr>
        <p:txBody>
          <a:bodyPr wrap="none" lIns="0" tIns="0" rIns="0" bIns="0" rtlCol="0" anchor="ctr"/>
          <a:lstStyle/>
          <a:p>
            <a:pPr algn="l" indent="0" marL="0">
              <a:lnSpc>
                <a:spcPts val="2410"/>
              </a:lnSpc>
              <a:buNone/>
            </a:pPr>
            <a:r>
              <a:rPr lang="en-US" sz="200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000" dirty="0"/>
          </a:p>
        </p:txBody>
      </p:sp>
      <p:sp>
        <p:nvSpPr>
          <p:cNvPr id="20" name="Text 7"/>
          <p:cNvSpPr/>
          <p:nvPr/>
        </p:nvSpPr>
        <p:spPr>
          <a:xfrm>
            <a:off x="987552" y="6181344"/>
            <a:ext cx="7699248" cy="274320"/>
          </a:xfrm>
          <a:prstGeom prst="rect">
            <a:avLst/>
          </a:prstGeom>
          <a:noFill/>
          <a:ln/>
        </p:spPr>
        <p:txBody>
          <a:bodyPr wrap="none" lIns="0" tIns="0" rIns="0" bIns="0" rtlCol="0" anchor="ctr"/>
          <a:lstStyle/>
          <a:p>
            <a:pPr algn="l" indent="0" marL="0">
              <a:lnSpc>
                <a:spcPts val="2090"/>
              </a:lnSpc>
              <a:buNone/>
            </a:pPr>
            <a:r>
              <a:rPr lang="en-US" sz="1670" dirty="0">
                <a:solidFill>
                  <a:srgbClr val="999999"/>
                </a:solidFill>
                <a:latin typeface="思源黑体-思源黑体-Medium" pitchFamily="34" charset="0"/>
                <a:ea typeface="思源黑体-思源黑体-Medium" pitchFamily="34" charset="-122"/>
                <a:cs typeface="思源黑体-思源黑体-Medium" pitchFamily="34" charset="-120"/>
              </a:rPr>
              <a:t>Creating Damage Reports</a:t>
            </a:r>
            <a:endParaRPr lang="en-US" sz="1670" dirty="0"/>
          </a:p>
        </p:txBody>
      </p:sp>
      <p:sp>
        <p:nvSpPr>
          <p:cNvPr id="21" name="Text 8"/>
          <p:cNvSpPr/>
          <p:nvPr/>
        </p:nvSpPr>
        <p:spPr>
          <a:xfrm>
            <a:off x="987552" y="6592824"/>
            <a:ext cx="7699248" cy="429768"/>
          </a:xfrm>
          <a:prstGeom prst="rect">
            <a:avLst/>
          </a:prstGeom>
          <a:noFill/>
          <a:ln/>
        </p:spPr>
        <p:txBody>
          <a:bodyPr wrap="square" lIns="0" tIns="0" rIns="0" bIns="0" rtlCol="0" anchor="ctr"/>
          <a:lstStyle/>
          <a:p>
            <a:pPr algn="l" indent="0" marL="0">
              <a:lnSpc>
                <a:spcPts val="1670"/>
              </a:lnSpc>
              <a:buNone/>
            </a:pPr>
            <a:r>
              <a:rPr lang="en-US" sz="1330" dirty="0">
                <a:solidFill>
                  <a:srgbClr val="999999"/>
                </a:solidFill>
                <a:latin typeface="思源黑体-思源黑体-Medium" pitchFamily="34" charset="0"/>
                <a:ea typeface="思源黑体-思源黑体-Medium" pitchFamily="34" charset="-122"/>
                <a:cs typeface="思源黑体-思源黑体-Medium" pitchFamily="34" charset="-120"/>
              </a:rPr>
              <a:t>Processed data can be compiled into detailed reports, providing stakeholders with the information needed for insurance claims, repairs, or further action.</a:t>
            </a:r>
            <a:endParaRPr lang="en-US" sz="1330" dirty="0"/>
          </a:p>
        </p:txBody>
      </p:sp>
      <p:sp>
        <p:nvSpPr>
          <p:cNvPr id="22" name="Text 9"/>
          <p:cNvSpPr/>
          <p:nvPr/>
        </p:nvSpPr>
        <p:spPr>
          <a:xfrm>
            <a:off x="4764024" y="5568696"/>
            <a:ext cx="146304" cy="374904"/>
          </a:xfrm>
          <a:prstGeom prst="rect">
            <a:avLst/>
          </a:prstGeom>
          <a:noFill/>
          <a:ln/>
        </p:spPr>
        <p:txBody>
          <a:bodyPr wrap="none" lIns="0" tIns="0" rIns="0" bIns="0" rtlCol="0" anchor="ctr"/>
          <a:lstStyle/>
          <a:p>
            <a:pPr algn="l" indent="0" marL="0">
              <a:lnSpc>
                <a:spcPts val="2410"/>
              </a:lnSpc>
              <a:buNone/>
            </a:pPr>
            <a:r>
              <a:rPr lang="en-US" sz="200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4328"/>
          </a:xfrm>
          <a:prstGeom prst="rect">
            <a:avLst/>
          </a:prstGeom>
        </p:spPr>
      </p:pic>
      <p:pic>
        <p:nvPicPr>
          <p:cNvPr id="4" name="Image 2" descr="preencoded.png">    </p:cNvPr>
          <p:cNvPicPr>
            <a:picLocks noChangeAspect="1"/>
          </p:cNvPicPr>
          <p:nvPr/>
        </p:nvPicPr>
        <p:blipFill>
          <a:blip r:embed="rId3"/>
          <a:stretch>
            <a:fillRect/>
          </a:stretch>
        </p:blipFill>
        <p:spPr>
          <a:xfrm>
            <a:off x="786384" y="4297680"/>
            <a:ext cx="4233672" cy="2935224"/>
          </a:xfrm>
          <a:prstGeom prst="rect">
            <a:avLst/>
          </a:prstGeom>
        </p:spPr>
      </p:pic>
      <p:pic>
        <p:nvPicPr>
          <p:cNvPr id="5" name="Image 3" descr="preencoded.png">    </p:cNvPr>
          <p:cNvPicPr>
            <a:picLocks noChangeAspect="1"/>
          </p:cNvPicPr>
          <p:nvPr/>
        </p:nvPicPr>
        <p:blipFill>
          <a:blip r:embed="rId4"/>
          <a:stretch>
            <a:fillRect/>
          </a:stretch>
        </p:blipFill>
        <p:spPr>
          <a:xfrm>
            <a:off x="5202936" y="4297680"/>
            <a:ext cx="4233672" cy="2935224"/>
          </a:xfrm>
          <a:prstGeom prst="rect">
            <a:avLst/>
          </a:prstGeom>
        </p:spPr>
      </p:pic>
      <p:pic>
        <p:nvPicPr>
          <p:cNvPr id="6" name="Image 4" descr="preencoded.png">    </p:cNvPr>
          <p:cNvPicPr>
            <a:picLocks noChangeAspect="1"/>
          </p:cNvPicPr>
          <p:nvPr/>
        </p:nvPicPr>
        <p:blipFill>
          <a:blip r:embed="rId5"/>
          <a:stretch>
            <a:fillRect/>
          </a:stretch>
        </p:blipFill>
        <p:spPr>
          <a:xfrm>
            <a:off x="9628632" y="4297680"/>
            <a:ext cx="4233672" cy="2935224"/>
          </a:xfrm>
          <a:prstGeom prst="rect">
            <a:avLst/>
          </a:prstGeom>
        </p:spPr>
      </p:pic>
      <p:pic>
        <p:nvPicPr>
          <p:cNvPr id="7" name="Image 5" descr="preencoded.png">    </p:cNvPr>
          <p:cNvPicPr>
            <a:picLocks noChangeAspect="1"/>
          </p:cNvPicPr>
          <p:nvPr/>
        </p:nvPicPr>
        <p:blipFill>
          <a:blip r:embed="rId6"/>
          <a:stretch>
            <a:fillRect/>
          </a:stretch>
        </p:blipFill>
        <p:spPr>
          <a:xfrm>
            <a:off x="813816" y="4983480"/>
            <a:ext cx="4169664" cy="2221992"/>
          </a:xfrm>
          <a:prstGeom prst="rect">
            <a:avLst/>
          </a:prstGeom>
        </p:spPr>
      </p:pic>
      <p:pic>
        <p:nvPicPr>
          <p:cNvPr id="8" name="Image 6" descr="preencoded.png">    </p:cNvPr>
          <p:cNvPicPr>
            <a:picLocks noChangeAspect="1"/>
          </p:cNvPicPr>
          <p:nvPr/>
        </p:nvPicPr>
        <p:blipFill>
          <a:blip r:embed="rId7"/>
          <a:stretch>
            <a:fillRect/>
          </a:stretch>
        </p:blipFill>
        <p:spPr>
          <a:xfrm>
            <a:off x="5239512" y="4983480"/>
            <a:ext cx="4169664" cy="2221992"/>
          </a:xfrm>
          <a:prstGeom prst="rect">
            <a:avLst/>
          </a:prstGeom>
        </p:spPr>
      </p:pic>
      <p:pic>
        <p:nvPicPr>
          <p:cNvPr id="9" name="Image 7" descr="preencoded.png">    </p:cNvPr>
          <p:cNvPicPr>
            <a:picLocks noChangeAspect="1"/>
          </p:cNvPicPr>
          <p:nvPr/>
        </p:nvPicPr>
        <p:blipFill>
          <a:blip r:embed="rId8"/>
          <a:stretch>
            <a:fillRect/>
          </a:stretch>
        </p:blipFill>
        <p:spPr>
          <a:xfrm>
            <a:off x="9656064" y="4983480"/>
            <a:ext cx="4169664" cy="2221992"/>
          </a:xfrm>
          <a:prstGeom prst="rect">
            <a:avLst/>
          </a:prstGeom>
        </p:spPr>
      </p:pic>
      <p:pic>
        <p:nvPicPr>
          <p:cNvPr id="10" name="Image 8" descr="preencoded.png">    </p:cNvPr>
          <p:cNvPicPr>
            <a:picLocks noChangeAspect="1"/>
          </p:cNvPicPr>
          <p:nvPr/>
        </p:nvPicPr>
        <p:blipFill>
          <a:blip r:embed="rId9"/>
          <a:stretch>
            <a:fillRect/>
          </a:stretch>
        </p:blipFill>
        <p:spPr>
          <a:xfrm>
            <a:off x="795528" y="4306824"/>
            <a:ext cx="4197096" cy="685800"/>
          </a:xfrm>
          <a:prstGeom prst="rect">
            <a:avLst/>
          </a:prstGeom>
        </p:spPr>
      </p:pic>
      <p:pic>
        <p:nvPicPr>
          <p:cNvPr id="11" name="Image 9" descr="preencoded.png">    </p:cNvPr>
          <p:cNvPicPr>
            <a:picLocks noChangeAspect="1"/>
          </p:cNvPicPr>
          <p:nvPr/>
        </p:nvPicPr>
        <p:blipFill>
          <a:blip r:embed="rId10"/>
          <a:stretch>
            <a:fillRect/>
          </a:stretch>
        </p:blipFill>
        <p:spPr>
          <a:xfrm>
            <a:off x="5221224" y="4306824"/>
            <a:ext cx="4197096" cy="685800"/>
          </a:xfrm>
          <a:prstGeom prst="rect">
            <a:avLst/>
          </a:prstGeom>
        </p:spPr>
      </p:pic>
      <p:pic>
        <p:nvPicPr>
          <p:cNvPr id="12" name="Image 10" descr="preencoded.png">    </p:cNvPr>
          <p:cNvPicPr>
            <a:picLocks noChangeAspect="1"/>
          </p:cNvPicPr>
          <p:nvPr/>
        </p:nvPicPr>
        <p:blipFill>
          <a:blip r:embed="rId11"/>
          <a:stretch>
            <a:fillRect/>
          </a:stretch>
        </p:blipFill>
        <p:spPr>
          <a:xfrm>
            <a:off x="9646920" y="4306824"/>
            <a:ext cx="4197096" cy="685800"/>
          </a:xfrm>
          <a:prstGeom prst="rect">
            <a:avLst/>
          </a:prstGeom>
        </p:spPr>
      </p:pic>
      <p:sp>
        <p:nvSpPr>
          <p:cNvPr id="13" name="Text 0"/>
          <p:cNvSpPr/>
          <p:nvPr/>
        </p:nvSpPr>
        <p:spPr>
          <a:xfrm>
            <a:off x="795528" y="3355848"/>
            <a:ext cx="13048488" cy="713232"/>
          </a:xfrm>
          <a:prstGeom prst="rect">
            <a:avLst/>
          </a:prstGeom>
          <a:noFill/>
          <a:ln/>
        </p:spPr>
        <p:txBody>
          <a:bodyPr wrap="none" lIns="0" tIns="0" rIns="0" bIns="0" rtlCol="0" anchor="ctr"/>
          <a:lstStyle/>
          <a:p>
            <a:pPr algn="l" indent="0" marL="0">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Case Studies on Drone Applications</a:t>
            </a:r>
            <a:endParaRPr lang="en-US" sz="4460" dirty="0"/>
          </a:p>
        </p:txBody>
      </p:sp>
      <p:sp>
        <p:nvSpPr>
          <p:cNvPr id="14" name="Text 1"/>
          <p:cNvSpPr/>
          <p:nvPr/>
        </p:nvSpPr>
        <p:spPr>
          <a:xfrm>
            <a:off x="2798064" y="4398264"/>
            <a:ext cx="192024" cy="493776"/>
          </a:xfrm>
          <a:prstGeom prst="rect">
            <a:avLst/>
          </a:prstGeom>
          <a:noFill/>
          <a:ln/>
        </p:spPr>
        <p:txBody>
          <a:bodyPr wrap="none" lIns="0" tIns="0" rIns="0" bIns="0" rtlCol="0" anchor="ctr"/>
          <a:lstStyle/>
          <a:p>
            <a:pPr algn="l" indent="0" marL="0">
              <a:lnSpc>
                <a:spcPts val="3210"/>
              </a:lnSpc>
              <a:buNone/>
            </a:pPr>
            <a:r>
              <a:rPr lang="en-US" sz="267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670" dirty="0"/>
          </a:p>
        </p:txBody>
      </p:sp>
      <p:sp>
        <p:nvSpPr>
          <p:cNvPr id="15" name="Text 2"/>
          <p:cNvSpPr/>
          <p:nvPr/>
        </p:nvSpPr>
        <p:spPr>
          <a:xfrm>
            <a:off x="1042416" y="5212080"/>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Natural Disasters</a:t>
            </a:r>
            <a:endParaRPr lang="en-US" sz="2230" dirty="0"/>
          </a:p>
        </p:txBody>
      </p:sp>
      <p:sp>
        <p:nvSpPr>
          <p:cNvPr id="16" name="Text 3"/>
          <p:cNvSpPr/>
          <p:nvPr/>
        </p:nvSpPr>
        <p:spPr>
          <a:xfrm>
            <a:off x="1042416" y="5769864"/>
            <a:ext cx="3721608" cy="850392"/>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Drone imagery aids in rapid damage assessment post-hurricanes or earthquakes.</a:t>
            </a:r>
            <a:endParaRPr lang="en-US" sz="1780" dirty="0"/>
          </a:p>
        </p:txBody>
      </p:sp>
      <p:sp>
        <p:nvSpPr>
          <p:cNvPr id="17" name="Text 4"/>
          <p:cNvSpPr/>
          <p:nvPr/>
        </p:nvSpPr>
        <p:spPr>
          <a:xfrm>
            <a:off x="5458968" y="5212080"/>
            <a:ext cx="3721608" cy="713232"/>
          </a:xfrm>
          <a:prstGeom prst="rect">
            <a:avLst/>
          </a:prstGeom>
          <a:noFill/>
          <a:ln/>
        </p:spPr>
        <p:txBody>
          <a:bodyPr wrap="squar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Urban Development Projects</a:t>
            </a:r>
            <a:endParaRPr lang="en-US" sz="2230" dirty="0"/>
          </a:p>
        </p:txBody>
      </p:sp>
      <p:sp>
        <p:nvSpPr>
          <p:cNvPr id="18" name="Text 5"/>
          <p:cNvSpPr/>
          <p:nvPr/>
        </p:nvSpPr>
        <p:spPr>
          <a:xfrm>
            <a:off x="5458968" y="6126480"/>
            <a:ext cx="3721608" cy="850392"/>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Drones monitor construction sites for safety compliance and structural issues.</a:t>
            </a:r>
            <a:endParaRPr lang="en-US" sz="1780" dirty="0"/>
          </a:p>
        </p:txBody>
      </p:sp>
      <p:sp>
        <p:nvSpPr>
          <p:cNvPr id="19" name="Text 6"/>
          <p:cNvSpPr/>
          <p:nvPr/>
        </p:nvSpPr>
        <p:spPr>
          <a:xfrm>
            <a:off x="7223760" y="4398264"/>
            <a:ext cx="192024" cy="493776"/>
          </a:xfrm>
          <a:prstGeom prst="rect">
            <a:avLst/>
          </a:prstGeom>
          <a:noFill/>
          <a:ln/>
        </p:spPr>
        <p:txBody>
          <a:bodyPr wrap="none" lIns="0" tIns="0" rIns="0" bIns="0" rtlCol="0" anchor="ctr"/>
          <a:lstStyle/>
          <a:p>
            <a:pPr algn="l" indent="0" marL="0">
              <a:lnSpc>
                <a:spcPts val="3210"/>
              </a:lnSpc>
              <a:buNone/>
            </a:pPr>
            <a:r>
              <a:rPr lang="en-US" sz="267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670" dirty="0"/>
          </a:p>
        </p:txBody>
      </p:sp>
      <p:sp>
        <p:nvSpPr>
          <p:cNvPr id="20" name="Text 7"/>
          <p:cNvSpPr/>
          <p:nvPr/>
        </p:nvSpPr>
        <p:spPr>
          <a:xfrm>
            <a:off x="9884664" y="5212080"/>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Insurance Assessments</a:t>
            </a:r>
            <a:endParaRPr lang="en-US" sz="2230" dirty="0"/>
          </a:p>
        </p:txBody>
      </p:sp>
      <p:sp>
        <p:nvSpPr>
          <p:cNvPr id="21" name="Text 8"/>
          <p:cNvSpPr/>
          <p:nvPr/>
        </p:nvSpPr>
        <p:spPr>
          <a:xfrm>
            <a:off x="9884664" y="5769864"/>
            <a:ext cx="3721608" cy="850392"/>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Insurers use drone data for quicker and more accurate property damage evaluations.</a:t>
            </a:r>
            <a:endParaRPr lang="en-US" sz="1780" dirty="0"/>
          </a:p>
        </p:txBody>
      </p:sp>
      <p:sp>
        <p:nvSpPr>
          <p:cNvPr id="22" name="Text 9"/>
          <p:cNvSpPr/>
          <p:nvPr/>
        </p:nvSpPr>
        <p:spPr>
          <a:xfrm>
            <a:off x="11649456" y="4398264"/>
            <a:ext cx="192024" cy="493776"/>
          </a:xfrm>
          <a:prstGeom prst="rect">
            <a:avLst/>
          </a:prstGeom>
          <a:noFill/>
          <a:ln/>
        </p:spPr>
        <p:txBody>
          <a:bodyPr wrap="none" lIns="0" tIns="0" rIns="0" bIns="0" rtlCol="0" anchor="ctr"/>
          <a:lstStyle/>
          <a:p>
            <a:pPr algn="l" indent="0" marL="0">
              <a:lnSpc>
                <a:spcPts val="3210"/>
              </a:lnSpc>
              <a:buNone/>
            </a:pPr>
            <a:r>
              <a:rPr lang="en-US" sz="267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67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4754880" y="2039112"/>
            <a:ext cx="5138928" cy="5138928"/>
          </a:xfrm>
          <a:prstGeom prst="rect">
            <a:avLst/>
          </a:prstGeom>
        </p:spPr>
      </p:pic>
      <p:pic>
        <p:nvPicPr>
          <p:cNvPr id="4" name="Image 2" descr="preencoded.png">    </p:cNvPr>
          <p:cNvPicPr>
            <a:picLocks noChangeAspect="1"/>
          </p:cNvPicPr>
          <p:nvPr/>
        </p:nvPicPr>
        <p:blipFill>
          <a:blip r:embed="rId3"/>
          <a:stretch>
            <a:fillRect/>
          </a:stretch>
        </p:blipFill>
        <p:spPr>
          <a:xfrm>
            <a:off x="4754880" y="2039112"/>
            <a:ext cx="5138928" cy="5138928"/>
          </a:xfrm>
          <a:prstGeom prst="rect">
            <a:avLst/>
          </a:prstGeom>
        </p:spPr>
      </p:pic>
      <p:pic>
        <p:nvPicPr>
          <p:cNvPr id="5" name="Image 3" descr="preencoded.png">    </p:cNvPr>
          <p:cNvPicPr>
            <a:picLocks noChangeAspect="1"/>
          </p:cNvPicPr>
          <p:nvPr/>
        </p:nvPicPr>
        <p:blipFill>
          <a:blip r:embed="rId4"/>
          <a:stretch>
            <a:fillRect/>
          </a:stretch>
        </p:blipFill>
        <p:spPr>
          <a:xfrm>
            <a:off x="4754880" y="2039112"/>
            <a:ext cx="5138928" cy="5138928"/>
          </a:xfrm>
          <a:prstGeom prst="rect">
            <a:avLst/>
          </a:prstGeom>
        </p:spPr>
      </p:pic>
      <p:pic>
        <p:nvPicPr>
          <p:cNvPr id="6" name="Image 4" descr="preencoded.png">    </p:cNvPr>
          <p:cNvPicPr>
            <a:picLocks noChangeAspect="1"/>
          </p:cNvPicPr>
          <p:nvPr/>
        </p:nvPicPr>
        <p:blipFill>
          <a:blip r:embed="rId5"/>
          <a:stretch>
            <a:fillRect/>
          </a:stretch>
        </p:blipFill>
        <p:spPr>
          <a:xfrm>
            <a:off x="4279392" y="4032504"/>
            <a:ext cx="1143000" cy="1143000"/>
          </a:xfrm>
          <a:prstGeom prst="rect">
            <a:avLst/>
          </a:prstGeom>
        </p:spPr>
      </p:pic>
      <p:pic>
        <p:nvPicPr>
          <p:cNvPr id="7" name="Image 5" descr="preencoded.png">    </p:cNvPr>
          <p:cNvPicPr>
            <a:picLocks noChangeAspect="1"/>
          </p:cNvPicPr>
          <p:nvPr/>
        </p:nvPicPr>
        <p:blipFill>
          <a:blip r:embed="rId6"/>
          <a:stretch>
            <a:fillRect/>
          </a:stretch>
        </p:blipFill>
        <p:spPr>
          <a:xfrm>
            <a:off x="7991856" y="1892808"/>
            <a:ext cx="1143000" cy="1143000"/>
          </a:xfrm>
          <a:prstGeom prst="rect">
            <a:avLst/>
          </a:prstGeom>
        </p:spPr>
      </p:pic>
      <p:pic>
        <p:nvPicPr>
          <p:cNvPr id="8" name="Image 6" descr="preencoded.png">    </p:cNvPr>
          <p:cNvPicPr>
            <a:picLocks noChangeAspect="1"/>
          </p:cNvPicPr>
          <p:nvPr/>
        </p:nvPicPr>
        <p:blipFill>
          <a:blip r:embed="rId7"/>
          <a:stretch>
            <a:fillRect/>
          </a:stretch>
        </p:blipFill>
        <p:spPr>
          <a:xfrm>
            <a:off x="7991856" y="6172200"/>
            <a:ext cx="1143000" cy="1143000"/>
          </a:xfrm>
          <a:prstGeom prst="rect">
            <a:avLst/>
          </a:prstGeom>
        </p:spPr>
      </p:pic>
      <p:sp>
        <p:nvSpPr>
          <p:cNvPr id="9" name="Text 0"/>
          <p:cNvSpPr/>
          <p:nvPr/>
        </p:nvSpPr>
        <p:spPr>
          <a:xfrm>
            <a:off x="795528" y="1069848"/>
            <a:ext cx="13048488" cy="713232"/>
          </a:xfrm>
          <a:prstGeom prst="rect">
            <a:avLst/>
          </a:prstGeom>
          <a:noFill/>
          <a:ln/>
        </p:spPr>
        <p:txBody>
          <a:bodyPr wrap="none" lIns="0" tIns="0" rIns="0" bIns="0" rtlCol="0" anchor="ctr"/>
          <a:lstStyle/>
          <a:p>
            <a:pPr algn="l" indent="0" marL="0">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Challenges and Limitations of Drone Operations</a:t>
            </a:r>
            <a:endParaRPr lang="en-US" sz="4460" dirty="0"/>
          </a:p>
        </p:txBody>
      </p:sp>
      <p:sp>
        <p:nvSpPr>
          <p:cNvPr id="10" name="Text 1"/>
          <p:cNvSpPr/>
          <p:nvPr/>
        </p:nvSpPr>
        <p:spPr>
          <a:xfrm>
            <a:off x="914400" y="3310128"/>
            <a:ext cx="3054096" cy="356616"/>
          </a:xfrm>
          <a:prstGeom prst="rect">
            <a:avLst/>
          </a:prstGeom>
          <a:noFill/>
          <a:ln/>
        </p:spPr>
        <p:txBody>
          <a:bodyPr wrap="none" lIns="0" tIns="0" rIns="0" bIns="0" rtlCol="0" anchor="ctr"/>
          <a:lstStyle/>
          <a:p>
            <a:pPr algn="r"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Regulatory Issues</a:t>
            </a:r>
            <a:endParaRPr lang="en-US" sz="2230" dirty="0"/>
          </a:p>
        </p:txBody>
      </p:sp>
      <p:sp>
        <p:nvSpPr>
          <p:cNvPr id="11" name="Text 2"/>
          <p:cNvSpPr/>
          <p:nvPr/>
        </p:nvSpPr>
        <p:spPr>
          <a:xfrm>
            <a:off x="914400" y="3913632"/>
            <a:ext cx="3054096" cy="1984248"/>
          </a:xfrm>
          <a:prstGeom prst="rect">
            <a:avLst/>
          </a:prstGeom>
          <a:noFill/>
          <a:ln/>
        </p:spPr>
        <p:txBody>
          <a:bodyPr wrap="square" lIns="0" tIns="0" rIns="0" bIns="0" rtlCol="0" anchor="ctr"/>
          <a:lstStyle/>
          <a:p>
            <a:pPr algn="r"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Drone operations are subject to regulations that can vary by location, potentially limiting their use for certain assessments or requiring permits and certifications.</a:t>
            </a:r>
            <a:endParaRPr lang="en-US" sz="1780" dirty="0"/>
          </a:p>
        </p:txBody>
      </p:sp>
      <p:sp>
        <p:nvSpPr>
          <p:cNvPr id="12" name="Text 3"/>
          <p:cNvSpPr/>
          <p:nvPr/>
        </p:nvSpPr>
        <p:spPr>
          <a:xfrm>
            <a:off x="4764024" y="4398264"/>
            <a:ext cx="164592" cy="411480"/>
          </a:xfrm>
          <a:prstGeom prst="rect">
            <a:avLst/>
          </a:prstGeom>
          <a:noFill/>
          <a:ln/>
        </p:spPr>
        <p:txBody>
          <a:bodyPr wrap="none" lIns="0" tIns="0" rIns="0" bIns="0" rtlCol="0" anchor="ctr"/>
          <a:lstStyle/>
          <a:p>
            <a:pPr algn="l" indent="0" marL="0">
              <a:lnSpc>
                <a:spcPts val="2670"/>
              </a:lnSpc>
              <a:buNone/>
            </a:pPr>
            <a:r>
              <a:rPr lang="en-US" sz="223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3" name="Text 4"/>
          <p:cNvSpPr/>
          <p:nvPr/>
        </p:nvSpPr>
        <p:spPr>
          <a:xfrm>
            <a:off x="8476488" y="2258568"/>
            <a:ext cx="164592" cy="411480"/>
          </a:xfrm>
          <a:prstGeom prst="rect">
            <a:avLst/>
          </a:prstGeom>
          <a:noFill/>
          <a:ln/>
        </p:spPr>
        <p:txBody>
          <a:bodyPr wrap="none" lIns="0" tIns="0" rIns="0" bIns="0" rtlCol="0" anchor="ctr"/>
          <a:lstStyle/>
          <a:p>
            <a:pPr algn="l" indent="0" marL="0">
              <a:lnSpc>
                <a:spcPts val="2670"/>
              </a:lnSpc>
              <a:buNone/>
            </a:pPr>
            <a:r>
              <a:rPr lang="en-US" sz="223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4" name="Text 5"/>
          <p:cNvSpPr/>
          <p:nvPr/>
        </p:nvSpPr>
        <p:spPr>
          <a:xfrm>
            <a:off x="10222992" y="2295144"/>
            <a:ext cx="3502152"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Weather Dependence</a:t>
            </a:r>
            <a:endParaRPr lang="en-US" sz="2230" dirty="0"/>
          </a:p>
        </p:txBody>
      </p:sp>
      <p:sp>
        <p:nvSpPr>
          <p:cNvPr id="15" name="Text 6"/>
          <p:cNvSpPr/>
          <p:nvPr/>
        </p:nvSpPr>
        <p:spPr>
          <a:xfrm>
            <a:off x="10222992" y="2898648"/>
            <a:ext cx="3502152" cy="1133856"/>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Adverse weather conditions like high winds or rain can impede aerial surveys and affect the quality of the imagery captured.</a:t>
            </a:r>
            <a:endParaRPr lang="en-US" sz="1780" dirty="0"/>
          </a:p>
        </p:txBody>
      </p:sp>
      <p:sp>
        <p:nvSpPr>
          <p:cNvPr id="16" name="Text 7"/>
          <p:cNvSpPr/>
          <p:nvPr/>
        </p:nvSpPr>
        <p:spPr>
          <a:xfrm>
            <a:off x="8476488" y="6537960"/>
            <a:ext cx="164592" cy="411480"/>
          </a:xfrm>
          <a:prstGeom prst="rect">
            <a:avLst/>
          </a:prstGeom>
          <a:noFill/>
          <a:ln/>
        </p:spPr>
        <p:txBody>
          <a:bodyPr wrap="none" lIns="0" tIns="0" rIns="0" bIns="0" rtlCol="0" anchor="ctr"/>
          <a:lstStyle/>
          <a:p>
            <a:pPr algn="l" indent="0" marL="0">
              <a:lnSpc>
                <a:spcPts val="2670"/>
              </a:lnSpc>
              <a:buNone/>
            </a:pPr>
            <a:r>
              <a:rPr lang="en-US" sz="223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7" name="Text 8"/>
          <p:cNvSpPr/>
          <p:nvPr/>
        </p:nvSpPr>
        <p:spPr>
          <a:xfrm>
            <a:off x="10222992" y="4882896"/>
            <a:ext cx="3502152" cy="356616"/>
          </a:xfrm>
          <a:prstGeom prst="rect">
            <a:avLst/>
          </a:prstGeom>
          <a:noFill/>
          <a:ln/>
        </p:spPr>
        <p:txBody>
          <a:bodyPr wrap="none" lIns="0" tIns="0" rIns="0" bIns="0" rtlCol="0" anchor="ctr"/>
          <a:lstStyle/>
          <a:p>
            <a:pPr algn="l" indent="0" marL="0">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Technological Limitations</a:t>
            </a:r>
            <a:endParaRPr lang="en-US" sz="2230" dirty="0"/>
          </a:p>
        </p:txBody>
      </p:sp>
      <p:sp>
        <p:nvSpPr>
          <p:cNvPr id="18" name="Text 9"/>
          <p:cNvSpPr/>
          <p:nvPr/>
        </p:nvSpPr>
        <p:spPr>
          <a:xfrm>
            <a:off x="10222992" y="5495544"/>
            <a:ext cx="3502152" cy="1417320"/>
          </a:xfrm>
          <a:prstGeom prst="rect">
            <a:avLst/>
          </a:prstGeom>
          <a:noFill/>
          <a:ln/>
        </p:spPr>
        <p:txBody>
          <a:bodyPr wrap="square" lIns="0" tIns="0" rIns="0" bIns="0" rtlCol="0" anchor="ctr"/>
          <a:lstStyle/>
          <a:p>
            <a:pPr algn="l" indent="0" marL="0">
              <a:lnSpc>
                <a:spcPts val="2230"/>
              </a:lnSpc>
              <a:buNone/>
            </a:pPr>
            <a:r>
              <a:rPr lang="en-US" sz="1780" dirty="0">
                <a:solidFill>
                  <a:srgbClr val="999999"/>
                </a:solidFill>
                <a:latin typeface="思源黑体-思源黑体-Medium" pitchFamily="34" charset="0"/>
                <a:ea typeface="思源黑体-思源黑体-Medium" pitchFamily="34" charset="-122"/>
                <a:cs typeface="思源黑体-思源黑体-Medium" pitchFamily="34" charset="-120"/>
              </a:rPr>
              <a:t>While drones are powerful tools, equipment costs, maintenance, and the need for skilled operators can pose challenges to widespread adoption.</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8238744"/>
          </a:xfrm>
          <a:prstGeom prst="rect">
            <a:avLst/>
          </a:prstGeom>
        </p:spPr>
      </p:pic>
      <p:pic>
        <p:nvPicPr>
          <p:cNvPr id="4" name="Image 2" descr="preencoded.png">    </p:cNvPr>
          <p:cNvPicPr>
            <a:picLocks noChangeAspect="1"/>
          </p:cNvPicPr>
          <p:nvPr/>
        </p:nvPicPr>
        <p:blipFill>
          <a:blip r:embed="rId3"/>
          <a:stretch>
            <a:fillRect/>
          </a:stretch>
        </p:blipFill>
        <p:spPr>
          <a:xfrm>
            <a:off x="6647688" y="2185416"/>
            <a:ext cx="7196328" cy="1655064"/>
          </a:xfrm>
          <a:prstGeom prst="rect">
            <a:avLst/>
          </a:prstGeom>
        </p:spPr>
      </p:pic>
      <p:pic>
        <p:nvPicPr>
          <p:cNvPr id="5" name="Image 3" descr="preencoded.png">    </p:cNvPr>
          <p:cNvPicPr>
            <a:picLocks noChangeAspect="1"/>
          </p:cNvPicPr>
          <p:nvPr/>
        </p:nvPicPr>
        <p:blipFill>
          <a:blip r:embed="rId4"/>
          <a:stretch>
            <a:fillRect/>
          </a:stretch>
        </p:blipFill>
        <p:spPr>
          <a:xfrm>
            <a:off x="6647688" y="4041648"/>
            <a:ext cx="7196328" cy="1655064"/>
          </a:xfrm>
          <a:prstGeom prst="rect">
            <a:avLst/>
          </a:prstGeom>
        </p:spPr>
      </p:pic>
      <p:pic>
        <p:nvPicPr>
          <p:cNvPr id="6" name="Image 4" descr="preencoded.png">    </p:cNvPr>
          <p:cNvPicPr>
            <a:picLocks noChangeAspect="1"/>
          </p:cNvPicPr>
          <p:nvPr/>
        </p:nvPicPr>
        <p:blipFill>
          <a:blip r:embed="rId5"/>
          <a:stretch>
            <a:fillRect/>
          </a:stretch>
        </p:blipFill>
        <p:spPr>
          <a:xfrm>
            <a:off x="6647688" y="5907024"/>
            <a:ext cx="7196328" cy="1655064"/>
          </a:xfrm>
          <a:prstGeom prst="rect">
            <a:avLst/>
          </a:prstGeom>
        </p:spPr>
      </p:pic>
      <p:pic>
        <p:nvPicPr>
          <p:cNvPr id="7" name="Image 5" descr="preencoded.png">    </p:cNvPr>
          <p:cNvPicPr>
            <a:picLocks noChangeAspect="1"/>
          </p:cNvPicPr>
          <p:nvPr/>
        </p:nvPicPr>
        <p:blipFill>
          <a:blip r:embed="rId6"/>
          <a:stretch>
            <a:fillRect/>
          </a:stretch>
        </p:blipFill>
        <p:spPr>
          <a:xfrm>
            <a:off x="6638544" y="2532888"/>
            <a:ext cx="7223760" cy="1335024"/>
          </a:xfrm>
          <a:prstGeom prst="rect">
            <a:avLst/>
          </a:prstGeom>
        </p:spPr>
      </p:pic>
      <p:pic>
        <p:nvPicPr>
          <p:cNvPr id="8" name="Image 6" descr="preencoded.png">    </p:cNvPr>
          <p:cNvPicPr>
            <a:picLocks noChangeAspect="1"/>
          </p:cNvPicPr>
          <p:nvPr/>
        </p:nvPicPr>
        <p:blipFill>
          <a:blip r:embed="rId7"/>
          <a:stretch>
            <a:fillRect/>
          </a:stretch>
        </p:blipFill>
        <p:spPr>
          <a:xfrm>
            <a:off x="6638544" y="4389120"/>
            <a:ext cx="7223760" cy="1335024"/>
          </a:xfrm>
          <a:prstGeom prst="rect">
            <a:avLst/>
          </a:prstGeom>
        </p:spPr>
      </p:pic>
      <p:pic>
        <p:nvPicPr>
          <p:cNvPr id="9" name="Image 7" descr="preencoded.png">    </p:cNvPr>
          <p:cNvPicPr>
            <a:picLocks noChangeAspect="1"/>
          </p:cNvPicPr>
          <p:nvPr/>
        </p:nvPicPr>
        <p:blipFill>
          <a:blip r:embed="rId8"/>
          <a:stretch>
            <a:fillRect/>
          </a:stretch>
        </p:blipFill>
        <p:spPr>
          <a:xfrm>
            <a:off x="6638544" y="6245352"/>
            <a:ext cx="7223760" cy="1335024"/>
          </a:xfrm>
          <a:prstGeom prst="rect">
            <a:avLst/>
          </a:prstGeom>
        </p:spPr>
      </p:pic>
      <p:pic>
        <p:nvPicPr>
          <p:cNvPr id="10" name="Image 8" descr="preencoded.png">    </p:cNvPr>
          <p:cNvPicPr>
            <a:picLocks noChangeAspect="1"/>
          </p:cNvPicPr>
          <p:nvPr/>
        </p:nvPicPr>
        <p:blipFill>
          <a:blip r:embed="rId9"/>
          <a:stretch>
            <a:fillRect/>
          </a:stretch>
        </p:blipFill>
        <p:spPr>
          <a:xfrm>
            <a:off x="6638544" y="2423160"/>
            <a:ext cx="7223760" cy="137160"/>
          </a:xfrm>
          <a:prstGeom prst="rect">
            <a:avLst/>
          </a:prstGeom>
        </p:spPr>
      </p:pic>
      <p:pic>
        <p:nvPicPr>
          <p:cNvPr id="11" name="Image 9" descr="preencoded.png">    </p:cNvPr>
          <p:cNvPicPr>
            <a:picLocks noChangeAspect="1"/>
          </p:cNvPicPr>
          <p:nvPr/>
        </p:nvPicPr>
        <p:blipFill>
          <a:blip r:embed="rId10"/>
          <a:stretch>
            <a:fillRect/>
          </a:stretch>
        </p:blipFill>
        <p:spPr>
          <a:xfrm>
            <a:off x="6638544" y="4288536"/>
            <a:ext cx="7223760" cy="137160"/>
          </a:xfrm>
          <a:prstGeom prst="rect">
            <a:avLst/>
          </a:prstGeom>
        </p:spPr>
      </p:pic>
      <p:pic>
        <p:nvPicPr>
          <p:cNvPr id="12" name="Image 10" descr="preencoded.png">    </p:cNvPr>
          <p:cNvPicPr>
            <a:picLocks noChangeAspect="1"/>
          </p:cNvPicPr>
          <p:nvPr/>
        </p:nvPicPr>
        <p:blipFill>
          <a:blip r:embed="rId11"/>
          <a:stretch>
            <a:fillRect/>
          </a:stretch>
        </p:blipFill>
        <p:spPr>
          <a:xfrm>
            <a:off x="6638544" y="6144768"/>
            <a:ext cx="7223760" cy="137160"/>
          </a:xfrm>
          <a:prstGeom prst="rect">
            <a:avLst/>
          </a:prstGeom>
        </p:spPr>
      </p:pic>
      <p:pic>
        <p:nvPicPr>
          <p:cNvPr id="13" name="Image 11" descr="preencoded.png">    </p:cNvPr>
          <p:cNvPicPr>
            <a:picLocks noChangeAspect="1"/>
          </p:cNvPicPr>
          <p:nvPr/>
        </p:nvPicPr>
        <p:blipFill>
          <a:blip r:embed="rId12"/>
          <a:stretch>
            <a:fillRect/>
          </a:stretch>
        </p:blipFill>
        <p:spPr>
          <a:xfrm>
            <a:off x="9939528" y="2185416"/>
            <a:ext cx="612648" cy="612648"/>
          </a:xfrm>
          <a:prstGeom prst="rect">
            <a:avLst/>
          </a:prstGeom>
        </p:spPr>
      </p:pic>
      <p:pic>
        <p:nvPicPr>
          <p:cNvPr id="14" name="Image 12" descr="preencoded.png">    </p:cNvPr>
          <p:cNvPicPr>
            <a:picLocks noChangeAspect="1"/>
          </p:cNvPicPr>
          <p:nvPr/>
        </p:nvPicPr>
        <p:blipFill>
          <a:blip r:embed="rId13"/>
          <a:stretch>
            <a:fillRect/>
          </a:stretch>
        </p:blipFill>
        <p:spPr>
          <a:xfrm>
            <a:off x="9939528" y="4041648"/>
            <a:ext cx="612648" cy="612648"/>
          </a:xfrm>
          <a:prstGeom prst="rect">
            <a:avLst/>
          </a:prstGeom>
        </p:spPr>
      </p:pic>
      <p:pic>
        <p:nvPicPr>
          <p:cNvPr id="15" name="Image 13" descr="preencoded.png">    </p:cNvPr>
          <p:cNvPicPr>
            <a:picLocks noChangeAspect="1"/>
          </p:cNvPicPr>
          <p:nvPr/>
        </p:nvPicPr>
        <p:blipFill>
          <a:blip r:embed="rId14"/>
          <a:stretch>
            <a:fillRect/>
          </a:stretch>
        </p:blipFill>
        <p:spPr>
          <a:xfrm>
            <a:off x="9939528" y="5907024"/>
            <a:ext cx="612648" cy="612648"/>
          </a:xfrm>
          <a:prstGeom prst="rect">
            <a:avLst/>
          </a:prstGeom>
        </p:spPr>
      </p:pic>
      <p:sp>
        <p:nvSpPr>
          <p:cNvPr id="16" name="Text 0"/>
          <p:cNvSpPr/>
          <p:nvPr/>
        </p:nvSpPr>
        <p:spPr>
          <a:xfrm>
            <a:off x="6647688" y="685800"/>
            <a:ext cx="7196328" cy="1280160"/>
          </a:xfrm>
          <a:prstGeom prst="rect">
            <a:avLst/>
          </a:prstGeom>
          <a:noFill/>
          <a:ln/>
        </p:spPr>
        <p:txBody>
          <a:bodyPr wrap="square" lIns="0" tIns="0" rIns="0" bIns="0" rtlCol="0" anchor="ctr"/>
          <a:lstStyle/>
          <a:p>
            <a:pPr algn="l" indent="0" marL="0">
              <a:lnSpc>
                <a:spcPts val="5020"/>
              </a:lnSpc>
              <a:buNone/>
            </a:pPr>
            <a:r>
              <a:rPr lang="en-US" sz="4010" dirty="0">
                <a:solidFill>
                  <a:srgbClr val="B0C9E8"/>
                </a:solidFill>
                <a:latin typeface="思源黑体-思源黑体-Medium" pitchFamily="34" charset="0"/>
                <a:ea typeface="思源黑体-思源黑体-Medium" pitchFamily="34" charset="-122"/>
                <a:cs typeface="思源黑体-思源黑体-Medium" pitchFamily="34" charset="-120"/>
              </a:rPr>
              <a:t>Future Trends in Drone Technology</a:t>
            </a:r>
            <a:endParaRPr lang="en-US" sz="4010" dirty="0"/>
          </a:p>
        </p:txBody>
      </p:sp>
      <p:sp>
        <p:nvSpPr>
          <p:cNvPr id="17" name="Text 1"/>
          <p:cNvSpPr/>
          <p:nvPr/>
        </p:nvSpPr>
        <p:spPr>
          <a:xfrm>
            <a:off x="6867144" y="2862072"/>
            <a:ext cx="6757416" cy="320040"/>
          </a:xfrm>
          <a:prstGeom prst="rect">
            <a:avLst/>
          </a:prstGeom>
          <a:noFill/>
          <a:ln/>
        </p:spPr>
        <p:txBody>
          <a:bodyPr wrap="none" lIns="0" tIns="0" rIns="0" bIns="0" rtlCol="0" anchor="ctr"/>
          <a:lstStyle/>
          <a:p>
            <a:pPr algn="l" indent="0" marL="0">
              <a:lnSpc>
                <a:spcPts val="2510"/>
              </a:lnSpc>
              <a:buNone/>
            </a:pPr>
            <a:r>
              <a:rPr lang="en-US" sz="2000" dirty="0">
                <a:solidFill>
                  <a:srgbClr val="999999"/>
                </a:solidFill>
                <a:latin typeface="思源黑体-思源黑体-Medium" pitchFamily="34" charset="0"/>
                <a:ea typeface="思源黑体-思源黑体-Medium" pitchFamily="34" charset="-122"/>
                <a:cs typeface="思源黑体-思源黑体-Medium" pitchFamily="34" charset="-120"/>
              </a:rPr>
              <a:t>Integration with AI</a:t>
            </a:r>
            <a:endParaRPr lang="en-US" sz="2000" dirty="0"/>
          </a:p>
        </p:txBody>
      </p:sp>
      <p:sp>
        <p:nvSpPr>
          <p:cNvPr id="18" name="Text 2"/>
          <p:cNvSpPr/>
          <p:nvPr/>
        </p:nvSpPr>
        <p:spPr>
          <a:xfrm>
            <a:off x="6867144" y="3364992"/>
            <a:ext cx="6757416" cy="256032"/>
          </a:xfrm>
          <a:prstGeom prst="rect">
            <a:avLst/>
          </a:prstGeom>
          <a:noFill/>
          <a:ln/>
        </p:spPr>
        <p:txBody>
          <a:bodyPr wrap="none" lIns="0" tIns="0" rIns="0" bIns="0" rtlCol="0" anchor="ctr"/>
          <a:lstStyle/>
          <a:p>
            <a:pPr algn="l" indent="0" marL="0">
              <a:lnSpc>
                <a:spcPts val="2000"/>
              </a:lnSpc>
              <a:buNone/>
            </a:pPr>
            <a:r>
              <a:rPr lang="en-US" sz="1600" dirty="0">
                <a:solidFill>
                  <a:srgbClr val="999999"/>
                </a:solidFill>
                <a:latin typeface="思源黑体-思源黑体-Medium" pitchFamily="34" charset="0"/>
                <a:ea typeface="思源黑体-思源黑体-Medium" pitchFamily="34" charset="-122"/>
                <a:cs typeface="思源黑体-思源黑体-Medium" pitchFamily="34" charset="-120"/>
              </a:rPr>
              <a:t>Enhancing real-time damage assessment capabilities.</a:t>
            </a:r>
            <a:endParaRPr lang="en-US" sz="1600" dirty="0"/>
          </a:p>
        </p:txBody>
      </p:sp>
      <p:sp>
        <p:nvSpPr>
          <p:cNvPr id="19" name="Text 3"/>
          <p:cNvSpPr/>
          <p:nvPr/>
        </p:nvSpPr>
        <p:spPr>
          <a:xfrm>
            <a:off x="6867144" y="4727448"/>
            <a:ext cx="6757416" cy="320040"/>
          </a:xfrm>
          <a:prstGeom prst="rect">
            <a:avLst/>
          </a:prstGeom>
          <a:noFill/>
          <a:ln/>
        </p:spPr>
        <p:txBody>
          <a:bodyPr wrap="none" lIns="0" tIns="0" rIns="0" bIns="0" rtlCol="0" anchor="ctr"/>
          <a:lstStyle/>
          <a:p>
            <a:pPr algn="l" indent="0" marL="0">
              <a:lnSpc>
                <a:spcPts val="2510"/>
              </a:lnSpc>
              <a:buNone/>
            </a:pPr>
            <a:r>
              <a:rPr lang="en-US" sz="2000" dirty="0">
                <a:solidFill>
                  <a:srgbClr val="999999"/>
                </a:solidFill>
                <a:latin typeface="思源黑体-思源黑体-Medium" pitchFamily="34" charset="0"/>
                <a:ea typeface="思源黑体-思源黑体-Medium" pitchFamily="34" charset="-122"/>
                <a:cs typeface="思源黑体-思源黑体-Medium" pitchFamily="34" charset="-120"/>
              </a:rPr>
              <a:t>Enhanced Imaging Technologies</a:t>
            </a:r>
            <a:endParaRPr lang="en-US" sz="2000" dirty="0"/>
          </a:p>
        </p:txBody>
      </p:sp>
      <p:sp>
        <p:nvSpPr>
          <p:cNvPr id="20" name="Text 4"/>
          <p:cNvSpPr/>
          <p:nvPr/>
        </p:nvSpPr>
        <p:spPr>
          <a:xfrm>
            <a:off x="6867144" y="5230368"/>
            <a:ext cx="6757416" cy="256032"/>
          </a:xfrm>
          <a:prstGeom prst="rect">
            <a:avLst/>
          </a:prstGeom>
          <a:noFill/>
          <a:ln/>
        </p:spPr>
        <p:txBody>
          <a:bodyPr wrap="none" lIns="0" tIns="0" rIns="0" bIns="0" rtlCol="0" anchor="ctr"/>
          <a:lstStyle/>
          <a:p>
            <a:pPr algn="l" indent="0" marL="0">
              <a:lnSpc>
                <a:spcPts val="2000"/>
              </a:lnSpc>
              <a:buNone/>
            </a:pPr>
            <a:r>
              <a:rPr lang="en-US" sz="1600" dirty="0">
                <a:solidFill>
                  <a:srgbClr val="999999"/>
                </a:solidFill>
                <a:latin typeface="思源黑体-思源黑体-Medium" pitchFamily="34" charset="0"/>
                <a:ea typeface="思源黑体-思源黑体-Medium" pitchFamily="34" charset="-122"/>
                <a:cs typeface="思源黑体-思源黑体-Medium" pitchFamily="34" charset="-120"/>
              </a:rPr>
              <a:t>Improving data quality for accurate damage assessments.</a:t>
            </a:r>
            <a:endParaRPr lang="en-US" sz="1600" dirty="0"/>
          </a:p>
        </p:txBody>
      </p:sp>
      <p:sp>
        <p:nvSpPr>
          <p:cNvPr id="21" name="Text 5"/>
          <p:cNvSpPr/>
          <p:nvPr/>
        </p:nvSpPr>
        <p:spPr>
          <a:xfrm>
            <a:off x="6867144" y="6583680"/>
            <a:ext cx="6757416" cy="320040"/>
          </a:xfrm>
          <a:prstGeom prst="rect">
            <a:avLst/>
          </a:prstGeom>
          <a:noFill/>
          <a:ln/>
        </p:spPr>
        <p:txBody>
          <a:bodyPr wrap="none" lIns="0" tIns="0" rIns="0" bIns="0" rtlCol="0" anchor="ctr"/>
          <a:lstStyle/>
          <a:p>
            <a:pPr algn="l" indent="0" marL="0">
              <a:lnSpc>
                <a:spcPts val="2510"/>
              </a:lnSpc>
              <a:buNone/>
            </a:pPr>
            <a:r>
              <a:rPr lang="en-US" sz="2000" dirty="0">
                <a:solidFill>
                  <a:srgbClr val="999999"/>
                </a:solidFill>
                <a:latin typeface="思源黑体-思源黑体-Medium" pitchFamily="34" charset="0"/>
                <a:ea typeface="思源黑体-思源黑体-Medium" pitchFamily="34" charset="-122"/>
                <a:cs typeface="思源黑体-思源黑体-Medium" pitchFamily="34" charset="-120"/>
              </a:rPr>
              <a:t>Wider Adoption</a:t>
            </a:r>
            <a:endParaRPr lang="en-US" sz="2000" dirty="0"/>
          </a:p>
        </p:txBody>
      </p:sp>
      <p:sp>
        <p:nvSpPr>
          <p:cNvPr id="22" name="Text 6"/>
          <p:cNvSpPr/>
          <p:nvPr/>
        </p:nvSpPr>
        <p:spPr>
          <a:xfrm>
            <a:off x="6867144" y="7086600"/>
            <a:ext cx="6757416" cy="256032"/>
          </a:xfrm>
          <a:prstGeom prst="rect">
            <a:avLst/>
          </a:prstGeom>
          <a:noFill/>
          <a:ln/>
        </p:spPr>
        <p:txBody>
          <a:bodyPr wrap="none" lIns="0" tIns="0" rIns="0" bIns="0" rtlCol="0" anchor="ctr"/>
          <a:lstStyle/>
          <a:p>
            <a:pPr algn="l" indent="0" marL="0">
              <a:lnSpc>
                <a:spcPts val="2000"/>
              </a:lnSpc>
              <a:buNone/>
            </a:pPr>
            <a:r>
              <a:rPr lang="en-US" sz="1600" dirty="0">
                <a:solidFill>
                  <a:srgbClr val="999999"/>
                </a:solidFill>
                <a:latin typeface="思源黑体-思源黑体-Medium" pitchFamily="34" charset="0"/>
                <a:ea typeface="思源黑体-思源黑体-Medium" pitchFamily="34" charset="-122"/>
                <a:cs typeface="思源黑体-思源黑体-Medium" pitchFamily="34" charset="-120"/>
              </a:rPr>
              <a:t>More organizations adopting drone imagery across industries.</a:t>
            </a:r>
            <a:endParaRPr lang="en-US" sz="1600" dirty="0"/>
          </a:p>
        </p:txBody>
      </p:sp>
      <p:sp>
        <p:nvSpPr>
          <p:cNvPr id="23" name="Text 7"/>
          <p:cNvSpPr/>
          <p:nvPr/>
        </p:nvSpPr>
        <p:spPr>
          <a:xfrm>
            <a:off x="10177272" y="2313432"/>
            <a:ext cx="146304" cy="365760"/>
          </a:xfrm>
          <a:prstGeom prst="rect">
            <a:avLst/>
          </a:prstGeom>
          <a:noFill/>
          <a:ln/>
        </p:spPr>
        <p:txBody>
          <a:bodyPr wrap="none" lIns="0" tIns="0" rIns="0" bIns="0" rtlCol="0" anchor="ctr"/>
          <a:lstStyle/>
          <a:p>
            <a:pPr algn="l" indent="0" marL="0">
              <a:lnSpc>
                <a:spcPts val="231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24" name="Text 8"/>
          <p:cNvSpPr/>
          <p:nvPr/>
        </p:nvSpPr>
        <p:spPr>
          <a:xfrm>
            <a:off x="10177272" y="4169664"/>
            <a:ext cx="146304" cy="365760"/>
          </a:xfrm>
          <a:prstGeom prst="rect">
            <a:avLst/>
          </a:prstGeom>
          <a:noFill/>
          <a:ln/>
        </p:spPr>
        <p:txBody>
          <a:bodyPr wrap="none" lIns="0" tIns="0" rIns="0" bIns="0" rtlCol="0" anchor="ctr"/>
          <a:lstStyle/>
          <a:p>
            <a:pPr algn="l" indent="0" marL="0">
              <a:lnSpc>
                <a:spcPts val="231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25" name="Text 9"/>
          <p:cNvSpPr/>
          <p:nvPr/>
        </p:nvSpPr>
        <p:spPr>
          <a:xfrm>
            <a:off x="10177272" y="6035040"/>
            <a:ext cx="146304" cy="365760"/>
          </a:xfrm>
          <a:prstGeom prst="rect">
            <a:avLst/>
          </a:prstGeom>
          <a:noFill/>
          <a:ln/>
        </p:spPr>
        <p:txBody>
          <a:bodyPr wrap="none" lIns="0" tIns="0" rIns="0" bIns="0" rtlCol="0" anchor="ctr"/>
          <a:lstStyle/>
          <a:p>
            <a:pPr algn="l" indent="0" marL="0">
              <a:lnSpc>
                <a:spcPts val="231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4328"/>
          </a:xfrm>
          <a:prstGeom prst="rect">
            <a:avLst/>
          </a:prstGeom>
        </p:spPr>
      </p:pic>
      <p:pic>
        <p:nvPicPr>
          <p:cNvPr id="4" name="Image 2" descr="preencoded.png">    </p:cNvPr>
          <p:cNvPicPr>
            <a:picLocks noChangeAspect="1"/>
          </p:cNvPicPr>
          <p:nvPr/>
        </p:nvPicPr>
        <p:blipFill>
          <a:blip r:embed="rId3"/>
          <a:stretch>
            <a:fillRect/>
          </a:stretch>
        </p:blipFill>
        <p:spPr>
          <a:xfrm>
            <a:off x="886968" y="4727448"/>
            <a:ext cx="4133088" cy="2039112"/>
          </a:xfrm>
          <a:prstGeom prst="rect">
            <a:avLst/>
          </a:prstGeom>
        </p:spPr>
      </p:pic>
      <p:pic>
        <p:nvPicPr>
          <p:cNvPr id="5" name="Image 3" descr="preencoded.png">    </p:cNvPr>
          <p:cNvPicPr>
            <a:picLocks noChangeAspect="1"/>
          </p:cNvPicPr>
          <p:nvPr/>
        </p:nvPicPr>
        <p:blipFill>
          <a:blip r:embed="rId4"/>
          <a:stretch>
            <a:fillRect/>
          </a:stretch>
        </p:blipFill>
        <p:spPr>
          <a:xfrm>
            <a:off x="5312664" y="4727448"/>
            <a:ext cx="4133088" cy="2039112"/>
          </a:xfrm>
          <a:prstGeom prst="rect">
            <a:avLst/>
          </a:prstGeom>
        </p:spPr>
      </p:pic>
      <p:pic>
        <p:nvPicPr>
          <p:cNvPr id="6" name="Image 4" descr="preencoded.png">    </p:cNvPr>
          <p:cNvPicPr>
            <a:picLocks noChangeAspect="1"/>
          </p:cNvPicPr>
          <p:nvPr/>
        </p:nvPicPr>
        <p:blipFill>
          <a:blip r:embed="rId5"/>
          <a:stretch>
            <a:fillRect/>
          </a:stretch>
        </p:blipFill>
        <p:spPr>
          <a:xfrm>
            <a:off x="9729216" y="4727448"/>
            <a:ext cx="4133088" cy="2039112"/>
          </a:xfrm>
          <a:prstGeom prst="rect">
            <a:avLst/>
          </a:prstGeom>
        </p:spPr>
      </p:pic>
      <p:pic>
        <p:nvPicPr>
          <p:cNvPr id="7" name="Image 5" descr="preencoded.png">    </p:cNvPr>
          <p:cNvPicPr>
            <a:picLocks noChangeAspect="1"/>
          </p:cNvPicPr>
          <p:nvPr/>
        </p:nvPicPr>
        <p:blipFill>
          <a:blip r:embed="rId6"/>
          <a:stretch>
            <a:fillRect/>
          </a:stretch>
        </p:blipFill>
        <p:spPr>
          <a:xfrm>
            <a:off x="786384" y="4727448"/>
            <a:ext cx="146304" cy="2039112"/>
          </a:xfrm>
          <a:prstGeom prst="rect">
            <a:avLst/>
          </a:prstGeom>
        </p:spPr>
      </p:pic>
      <p:pic>
        <p:nvPicPr>
          <p:cNvPr id="8" name="Image 6" descr="preencoded.png">    </p:cNvPr>
          <p:cNvPicPr>
            <a:picLocks noChangeAspect="1"/>
          </p:cNvPicPr>
          <p:nvPr/>
        </p:nvPicPr>
        <p:blipFill>
          <a:blip r:embed="rId7"/>
          <a:stretch>
            <a:fillRect/>
          </a:stretch>
        </p:blipFill>
        <p:spPr>
          <a:xfrm>
            <a:off x="5202936" y="4727448"/>
            <a:ext cx="146304" cy="2039112"/>
          </a:xfrm>
          <a:prstGeom prst="rect">
            <a:avLst/>
          </a:prstGeom>
        </p:spPr>
      </p:pic>
      <p:pic>
        <p:nvPicPr>
          <p:cNvPr id="9" name="Image 7" descr="preencoded.png">    </p:cNvPr>
          <p:cNvPicPr>
            <a:picLocks noChangeAspect="1"/>
          </p:cNvPicPr>
          <p:nvPr/>
        </p:nvPicPr>
        <p:blipFill>
          <a:blip r:embed="rId8"/>
          <a:stretch>
            <a:fillRect/>
          </a:stretch>
        </p:blipFill>
        <p:spPr>
          <a:xfrm>
            <a:off x="9619488" y="4727448"/>
            <a:ext cx="146304" cy="2039112"/>
          </a:xfrm>
          <a:prstGeom prst="rect">
            <a:avLst/>
          </a:prstGeom>
        </p:spPr>
      </p:pic>
      <p:sp>
        <p:nvSpPr>
          <p:cNvPr id="10" name="Text 0"/>
          <p:cNvSpPr/>
          <p:nvPr/>
        </p:nvSpPr>
        <p:spPr>
          <a:xfrm>
            <a:off x="795528" y="3822192"/>
            <a:ext cx="13048488" cy="676656"/>
          </a:xfrm>
          <a:prstGeom prst="rect">
            <a:avLst/>
          </a:prstGeom>
          <a:noFill/>
          <a:ln/>
        </p:spPr>
        <p:txBody>
          <a:bodyPr wrap="none" lIns="0" tIns="0" rIns="0" bIns="0" rtlCol="0" anchor="ctr"/>
          <a:lstStyle/>
          <a:p>
            <a:pPr algn="l" indent="0" marL="0">
              <a:lnSpc>
                <a:spcPts val="5300"/>
              </a:lnSpc>
              <a:buNone/>
            </a:pPr>
            <a:r>
              <a:rPr lang="en-US" sz="4240" dirty="0">
                <a:solidFill>
                  <a:srgbClr val="B0C9E8"/>
                </a:solidFill>
                <a:latin typeface="思源黑体-思源黑体-Medium" pitchFamily="34" charset="0"/>
                <a:ea typeface="思源黑体-思源黑体-Medium" pitchFamily="34" charset="-122"/>
                <a:cs typeface="思源黑体-思源黑体-Medium" pitchFamily="34" charset="-120"/>
              </a:rPr>
              <a:t>Utilizing Drones for Building Damage Assessment</a:t>
            </a:r>
            <a:endParaRPr lang="en-US" sz="4240" dirty="0"/>
          </a:p>
        </p:txBody>
      </p:sp>
      <p:sp>
        <p:nvSpPr>
          <p:cNvPr id="11" name="Text 1"/>
          <p:cNvSpPr/>
          <p:nvPr/>
        </p:nvSpPr>
        <p:spPr>
          <a:xfrm>
            <a:off x="1124712" y="4965192"/>
            <a:ext cx="3657600" cy="338328"/>
          </a:xfrm>
          <a:prstGeom prst="rect">
            <a:avLst/>
          </a:prstGeom>
          <a:noFill/>
          <a:ln/>
        </p:spPr>
        <p:txBody>
          <a:bodyPr wrap="none" lIns="0" tIns="0" rIns="0" bIns="0" rtlCol="0" anchor="ctr"/>
          <a:lstStyle/>
          <a:p>
            <a:pPr algn="l" indent="0" marL="0">
              <a:lnSpc>
                <a:spcPts val="2650"/>
              </a:lnSpc>
              <a:buNone/>
            </a:pPr>
            <a:r>
              <a:rPr lang="en-US" sz="2120" dirty="0">
                <a:solidFill>
                  <a:srgbClr val="999999"/>
                </a:solidFill>
                <a:latin typeface="思源黑体-思源黑体-Medium" pitchFamily="34" charset="0"/>
                <a:ea typeface="思源黑体-思源黑体-Medium" pitchFamily="34" charset="-122"/>
                <a:cs typeface="思源黑体-思源黑体-Medium" pitchFamily="34" charset="-120"/>
              </a:rPr>
              <a:t>Significance of Drone Usage</a:t>
            </a:r>
            <a:endParaRPr lang="en-US" sz="2120" dirty="0"/>
          </a:p>
        </p:txBody>
      </p:sp>
      <p:sp>
        <p:nvSpPr>
          <p:cNvPr id="12" name="Text 2"/>
          <p:cNvSpPr/>
          <p:nvPr/>
        </p:nvSpPr>
        <p:spPr>
          <a:xfrm>
            <a:off x="1124712" y="5431536"/>
            <a:ext cx="3657600" cy="1078992"/>
          </a:xfrm>
          <a:prstGeom prst="rect">
            <a:avLst/>
          </a:prstGeom>
          <a:noFill/>
          <a:ln/>
        </p:spPr>
        <p:txBody>
          <a:bodyPr wrap="square" lIns="0" tIns="0" rIns="0" bIns="0" rtlCol="0" anchor="ctr"/>
          <a:lstStyle/>
          <a:p>
            <a:pPr algn="l" indent="0" marL="0">
              <a:lnSpc>
                <a:spcPts val="2120"/>
              </a:lnSpc>
              <a:buNone/>
            </a:pPr>
            <a:r>
              <a:rPr lang="en-US" sz="1690" dirty="0">
                <a:solidFill>
                  <a:srgbClr val="999999"/>
                </a:solidFill>
                <a:latin typeface="思源黑体-思源黑体-Medium" pitchFamily="34" charset="0"/>
                <a:ea typeface="思源黑体-思源黑体-Medium" pitchFamily="34" charset="-122"/>
                <a:cs typeface="思源黑体-思源黑体-Medium" pitchFamily="34" charset="-120"/>
              </a:rPr>
              <a:t>Utilizing drones for building damage assessment offers numerous benefits including speed, safety, and accuracy.</a:t>
            </a:r>
            <a:endParaRPr lang="en-US" sz="1690" dirty="0"/>
          </a:p>
        </p:txBody>
      </p:sp>
      <p:sp>
        <p:nvSpPr>
          <p:cNvPr id="13" name="Text 3"/>
          <p:cNvSpPr/>
          <p:nvPr/>
        </p:nvSpPr>
        <p:spPr>
          <a:xfrm>
            <a:off x="5541264" y="4965192"/>
            <a:ext cx="3657600" cy="338328"/>
          </a:xfrm>
          <a:prstGeom prst="rect">
            <a:avLst/>
          </a:prstGeom>
          <a:noFill/>
          <a:ln/>
        </p:spPr>
        <p:txBody>
          <a:bodyPr wrap="none" lIns="0" tIns="0" rIns="0" bIns="0" rtlCol="0" anchor="ctr"/>
          <a:lstStyle/>
          <a:p>
            <a:pPr algn="l" indent="0" marL="0">
              <a:lnSpc>
                <a:spcPts val="2650"/>
              </a:lnSpc>
              <a:buNone/>
            </a:pPr>
            <a:r>
              <a:rPr lang="en-US" sz="2120" dirty="0">
                <a:solidFill>
                  <a:srgbClr val="999999"/>
                </a:solidFill>
                <a:latin typeface="思源黑体-思源黑体-Medium" pitchFamily="34" charset="0"/>
                <a:ea typeface="思源黑体-思源黑体-Medium" pitchFamily="34" charset="-122"/>
                <a:cs typeface="思源黑体-思源黑体-Medium" pitchFamily="34" charset="-120"/>
              </a:rPr>
              <a:t>Call to Action</a:t>
            </a:r>
            <a:endParaRPr lang="en-US" sz="2120" dirty="0"/>
          </a:p>
        </p:txBody>
      </p:sp>
      <p:sp>
        <p:nvSpPr>
          <p:cNvPr id="14" name="Text 4"/>
          <p:cNvSpPr/>
          <p:nvPr/>
        </p:nvSpPr>
        <p:spPr>
          <a:xfrm>
            <a:off x="5541264" y="5431536"/>
            <a:ext cx="3657600" cy="1078992"/>
          </a:xfrm>
          <a:prstGeom prst="rect">
            <a:avLst/>
          </a:prstGeom>
          <a:noFill/>
          <a:ln/>
        </p:spPr>
        <p:txBody>
          <a:bodyPr wrap="square" lIns="0" tIns="0" rIns="0" bIns="0" rtlCol="0" anchor="ctr"/>
          <a:lstStyle/>
          <a:p>
            <a:pPr algn="l" indent="0" marL="0">
              <a:lnSpc>
                <a:spcPts val="2120"/>
              </a:lnSpc>
              <a:buNone/>
            </a:pPr>
            <a:r>
              <a:rPr lang="en-US" sz="1690" dirty="0">
                <a:solidFill>
                  <a:srgbClr val="999999"/>
                </a:solidFill>
                <a:latin typeface="思源黑体-思源黑体-Medium" pitchFamily="34" charset="0"/>
                <a:ea typeface="思源黑体-思源黑体-Medium" pitchFamily="34" charset="-122"/>
                <a:cs typeface="思源黑体-思源黑体-Medium" pitchFamily="34" charset="-120"/>
              </a:rPr>
              <a:t>Stakeholders in disaster management, urban planning, and insurance should consider integrating drone technology.</a:t>
            </a:r>
            <a:endParaRPr lang="en-US" sz="1690" dirty="0"/>
          </a:p>
        </p:txBody>
      </p:sp>
      <p:sp>
        <p:nvSpPr>
          <p:cNvPr id="15" name="Text 5"/>
          <p:cNvSpPr/>
          <p:nvPr/>
        </p:nvSpPr>
        <p:spPr>
          <a:xfrm>
            <a:off x="9957816" y="4965192"/>
            <a:ext cx="3657600" cy="338328"/>
          </a:xfrm>
          <a:prstGeom prst="rect">
            <a:avLst/>
          </a:prstGeom>
          <a:noFill/>
          <a:ln/>
        </p:spPr>
        <p:txBody>
          <a:bodyPr wrap="none" lIns="0" tIns="0" rIns="0" bIns="0" rtlCol="0" anchor="ctr"/>
          <a:lstStyle/>
          <a:p>
            <a:pPr algn="l" indent="0" marL="0">
              <a:lnSpc>
                <a:spcPts val="2650"/>
              </a:lnSpc>
              <a:buNone/>
            </a:pPr>
            <a:r>
              <a:rPr lang="en-US" sz="2120" dirty="0">
                <a:solidFill>
                  <a:srgbClr val="999999"/>
                </a:solidFill>
                <a:latin typeface="思源黑体-思源黑体-Medium" pitchFamily="34" charset="0"/>
                <a:ea typeface="思源黑体-思源黑体-Medium" pitchFamily="34" charset="-122"/>
                <a:cs typeface="思源黑体-思源黑体-Medium" pitchFamily="34" charset="-120"/>
              </a:rPr>
              <a:t>Future Potential</a:t>
            </a:r>
            <a:endParaRPr lang="en-US" sz="2120" dirty="0"/>
          </a:p>
        </p:txBody>
      </p:sp>
      <p:sp>
        <p:nvSpPr>
          <p:cNvPr id="16" name="Text 6"/>
          <p:cNvSpPr/>
          <p:nvPr/>
        </p:nvSpPr>
        <p:spPr>
          <a:xfrm>
            <a:off x="9957816" y="5431536"/>
            <a:ext cx="3657600" cy="1078992"/>
          </a:xfrm>
          <a:prstGeom prst="rect">
            <a:avLst/>
          </a:prstGeom>
          <a:noFill/>
          <a:ln/>
        </p:spPr>
        <p:txBody>
          <a:bodyPr wrap="square" lIns="0" tIns="0" rIns="0" bIns="0" rtlCol="0" anchor="ctr"/>
          <a:lstStyle/>
          <a:p>
            <a:pPr algn="l" indent="0" marL="0">
              <a:lnSpc>
                <a:spcPts val="2120"/>
              </a:lnSpc>
              <a:buNone/>
            </a:pPr>
            <a:r>
              <a:rPr lang="en-US" sz="1690" dirty="0">
                <a:solidFill>
                  <a:srgbClr val="999999"/>
                </a:solidFill>
                <a:latin typeface="思源黑体-思源黑体-Medium" pitchFamily="34" charset="0"/>
                <a:ea typeface="思源黑体-思源黑体-Medium" pitchFamily="34" charset="-122"/>
                <a:cs typeface="思源黑体-思源黑体-Medium" pitchFamily="34" charset="-120"/>
              </a:rPr>
              <a:t>Ongoing advancements in drone technology promise greater applicability and efficiency in building damage assessments.</a:t>
            </a:r>
            <a:endParaRPr lang="en-US" sz="16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2025-10-16T05:02:42Z</dcterms:created>
  <dcterms:modified xsi:type="dcterms:W3CDTF">2025-10-16T05:02:42Z</dcterms:modified>
</cp:coreProperties>
</file>